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6"/>
  </p:notesMasterIdLst>
  <p:handoutMasterIdLst>
    <p:handoutMasterId r:id="rId17"/>
  </p:handoutMasterIdLst>
  <p:sldIdLst>
    <p:sldId id="280" r:id="rId4"/>
    <p:sldId id="284" r:id="rId5"/>
    <p:sldId id="291" r:id="rId6"/>
    <p:sldId id="300" r:id="rId7"/>
    <p:sldId id="293" r:id="rId8"/>
    <p:sldId id="295" r:id="rId9"/>
    <p:sldId id="296" r:id="rId10"/>
    <p:sldId id="299" r:id="rId11"/>
    <p:sldId id="288" r:id="rId12"/>
    <p:sldId id="294" r:id="rId13"/>
    <p:sldId id="297" r:id="rId14"/>
    <p:sldId id="281" r:id="rId15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444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68092-2B16-4AA8-8F75-558595344B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1042AC-DE6B-4C43-A334-6407AFDC26E5}">
      <dgm:prSet phldrT="[Text]" custT="1"/>
      <dgm:spPr>
        <a:xfrm>
          <a:off x="1439" y="1172407"/>
          <a:ext cx="1567463" cy="626985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1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Infrastructure </a:t>
          </a:r>
        </a:p>
      </dgm:t>
    </dgm:pt>
    <dgm:pt modelId="{45F377DC-82E7-46EA-BAE0-98114B31A7AF}" type="parTrans" cxnId="{1DBB8CF7-256C-4B16-98C3-A15557E0B60F}">
      <dgm:prSet/>
      <dgm:spPr/>
      <dgm:t>
        <a:bodyPr/>
        <a:lstStyle/>
        <a:p>
          <a:endParaRPr lang="en-US"/>
        </a:p>
      </dgm:t>
    </dgm:pt>
    <dgm:pt modelId="{434BD7F0-2CDA-4513-ACEF-2F8899E6F50C}" type="sibTrans" cxnId="{1DBB8CF7-256C-4B16-98C3-A15557E0B60F}">
      <dgm:prSet/>
      <dgm:spPr/>
      <dgm:t>
        <a:bodyPr/>
        <a:lstStyle/>
        <a:p>
          <a:endParaRPr lang="en-US"/>
        </a:p>
      </dgm:t>
    </dgm:pt>
    <dgm:pt modelId="{C887851F-8847-4B49-9D1A-7C2FE838DFEC}">
      <dgm:prSet phldrT="[Text]" custT="1"/>
      <dgm:spPr>
        <a:xfrm>
          <a:off x="1383202" y="1182056"/>
          <a:ext cx="1567463" cy="626985"/>
        </a:xfr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2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and Configure </a:t>
          </a:r>
        </a:p>
      </dgm:t>
    </dgm:pt>
    <dgm:pt modelId="{612847B3-8B49-4B2C-9A57-48E30214D645}" type="parTrans" cxnId="{1B63B08C-D2B8-44BA-A4ED-85D595384F2F}">
      <dgm:prSet/>
      <dgm:spPr/>
      <dgm:t>
        <a:bodyPr/>
        <a:lstStyle/>
        <a:p>
          <a:endParaRPr lang="en-US"/>
        </a:p>
      </dgm:t>
    </dgm:pt>
    <dgm:pt modelId="{8126E70F-55C1-424E-A7AE-A42F65F906EB}" type="sibTrans" cxnId="{1B63B08C-D2B8-44BA-A4ED-85D595384F2F}">
      <dgm:prSet/>
      <dgm:spPr/>
      <dgm:t>
        <a:bodyPr/>
        <a:lstStyle/>
        <a:p>
          <a:endParaRPr lang="en-US"/>
        </a:p>
      </dgm:t>
    </dgm:pt>
    <dgm:pt modelId="{D65C95FC-638F-4141-B030-59D0AF0D012F}">
      <dgm:prSet phldrT="[Text]" custT="1"/>
      <dgm:spPr>
        <a:xfrm>
          <a:off x="2822874" y="1172407"/>
          <a:ext cx="1781375" cy="626985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3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Fully Integrate and Optimize</a:t>
          </a:r>
        </a:p>
      </dgm:t>
    </dgm:pt>
    <dgm:pt modelId="{8417CF5F-44BF-4D6B-9A51-B508C1D3DD50}" type="parTrans" cxnId="{CD32142C-E7AC-43E9-A7BD-B595A2683E0C}">
      <dgm:prSet/>
      <dgm:spPr/>
      <dgm:t>
        <a:bodyPr/>
        <a:lstStyle/>
        <a:p>
          <a:endParaRPr lang="en-US"/>
        </a:p>
      </dgm:t>
    </dgm:pt>
    <dgm:pt modelId="{44E96FBC-B70F-4D1C-B723-A4BFBFF2A72E}" type="sibTrans" cxnId="{CD32142C-E7AC-43E9-A7BD-B595A2683E0C}">
      <dgm:prSet/>
      <dgm:spPr/>
      <dgm:t>
        <a:bodyPr/>
        <a:lstStyle/>
        <a:p>
          <a:endParaRPr lang="en-US"/>
        </a:p>
      </dgm:t>
    </dgm:pt>
    <dgm:pt modelId="{E95199F5-CCEB-4E86-B8CD-828A4382F91B}" type="pres">
      <dgm:prSet presAssocID="{05D68092-2B16-4AA8-8F75-558595344B19}" presName="Name0" presStyleCnt="0">
        <dgm:presLayoutVars>
          <dgm:dir/>
          <dgm:animLvl val="lvl"/>
          <dgm:resizeHandles val="exact"/>
        </dgm:presLayoutVars>
      </dgm:prSet>
      <dgm:spPr/>
    </dgm:pt>
    <dgm:pt modelId="{B3049D0D-B474-4667-8F60-8D70A5586C4F}" type="pres">
      <dgm:prSet presAssocID="{9E1042AC-DE6B-4C43-A334-6407AFDC26E5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ED5DAA-E083-41BE-921F-D736B335D5A7}" type="pres">
      <dgm:prSet presAssocID="{434BD7F0-2CDA-4513-ACEF-2F8899E6F50C}" presName="parTxOnlySpace" presStyleCnt="0"/>
      <dgm:spPr/>
    </dgm:pt>
    <dgm:pt modelId="{9900AF43-D9FD-48B8-BDBE-4923443F14B0}" type="pres">
      <dgm:prSet presAssocID="{C887851F-8847-4B49-9D1A-7C2FE838DFEC}" presName="parTxOnly" presStyleLbl="node1" presStyleIdx="1" presStyleCnt="3" custLinFactNeighborX="-18472" custLinFactNeighborY="153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68BDD99-5673-4482-9D68-20C4435E5332}" type="pres">
      <dgm:prSet presAssocID="{8126E70F-55C1-424E-A7AE-A42F65F906EB}" presName="parTxOnlySpace" presStyleCnt="0"/>
      <dgm:spPr/>
    </dgm:pt>
    <dgm:pt modelId="{3BF9FA80-70FE-4E6A-8B4D-C83E48F602C2}" type="pres">
      <dgm:prSet presAssocID="{D65C95FC-638F-4141-B030-59D0AF0D012F}" presName="parTxOnly" presStyleLbl="node1" presStyleIdx="2" presStyleCnt="3" custScaleX="11364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2DF5773-CFC3-4D7C-A4BE-4542906D25E6}" type="presOf" srcId="{C887851F-8847-4B49-9D1A-7C2FE838DFEC}" destId="{9900AF43-D9FD-48B8-BDBE-4923443F14B0}" srcOrd="0" destOrd="0" presId="urn:microsoft.com/office/officeart/2005/8/layout/chevron1"/>
    <dgm:cxn modelId="{BA4B1333-3B85-4A65-8589-B1C9279F17E4}" type="presOf" srcId="{05D68092-2B16-4AA8-8F75-558595344B19}" destId="{E95199F5-CCEB-4E86-B8CD-828A4382F91B}" srcOrd="0" destOrd="0" presId="urn:microsoft.com/office/officeart/2005/8/layout/chevron1"/>
    <dgm:cxn modelId="{1B63B08C-D2B8-44BA-A4ED-85D595384F2F}" srcId="{05D68092-2B16-4AA8-8F75-558595344B19}" destId="{C887851F-8847-4B49-9D1A-7C2FE838DFEC}" srcOrd="1" destOrd="0" parTransId="{612847B3-8B49-4B2C-9A57-48E30214D645}" sibTransId="{8126E70F-55C1-424E-A7AE-A42F65F906EB}"/>
    <dgm:cxn modelId="{CD32142C-E7AC-43E9-A7BD-B595A2683E0C}" srcId="{05D68092-2B16-4AA8-8F75-558595344B19}" destId="{D65C95FC-638F-4141-B030-59D0AF0D012F}" srcOrd="2" destOrd="0" parTransId="{8417CF5F-44BF-4D6B-9A51-B508C1D3DD50}" sibTransId="{44E96FBC-B70F-4D1C-B723-A4BFBFF2A72E}"/>
    <dgm:cxn modelId="{1DBB8CF7-256C-4B16-98C3-A15557E0B60F}" srcId="{05D68092-2B16-4AA8-8F75-558595344B19}" destId="{9E1042AC-DE6B-4C43-A334-6407AFDC26E5}" srcOrd="0" destOrd="0" parTransId="{45F377DC-82E7-46EA-BAE0-98114B31A7AF}" sibTransId="{434BD7F0-2CDA-4513-ACEF-2F8899E6F50C}"/>
    <dgm:cxn modelId="{347F8D53-4903-415F-A2D6-099DD11FB8A5}" type="presOf" srcId="{D65C95FC-638F-4141-B030-59D0AF0D012F}" destId="{3BF9FA80-70FE-4E6A-8B4D-C83E48F602C2}" srcOrd="0" destOrd="0" presId="urn:microsoft.com/office/officeart/2005/8/layout/chevron1"/>
    <dgm:cxn modelId="{91394A66-F1F3-4F24-8033-A794985CCF47}" type="presOf" srcId="{9E1042AC-DE6B-4C43-A334-6407AFDC26E5}" destId="{B3049D0D-B474-4667-8F60-8D70A5586C4F}" srcOrd="0" destOrd="0" presId="urn:microsoft.com/office/officeart/2005/8/layout/chevron1"/>
    <dgm:cxn modelId="{5718FA3D-1B62-4D24-8A00-43162AFA3C84}" type="presParOf" srcId="{E95199F5-CCEB-4E86-B8CD-828A4382F91B}" destId="{B3049D0D-B474-4667-8F60-8D70A5586C4F}" srcOrd="0" destOrd="0" presId="urn:microsoft.com/office/officeart/2005/8/layout/chevron1"/>
    <dgm:cxn modelId="{A07F96B4-5DFA-4955-82A0-6DFEAAB06B28}" type="presParOf" srcId="{E95199F5-CCEB-4E86-B8CD-828A4382F91B}" destId="{07ED5DAA-E083-41BE-921F-D736B335D5A7}" srcOrd="1" destOrd="0" presId="urn:microsoft.com/office/officeart/2005/8/layout/chevron1"/>
    <dgm:cxn modelId="{1445A75A-1686-46B5-BEB5-4A6C89ACE2B5}" type="presParOf" srcId="{E95199F5-CCEB-4E86-B8CD-828A4382F91B}" destId="{9900AF43-D9FD-48B8-BDBE-4923443F14B0}" srcOrd="2" destOrd="0" presId="urn:microsoft.com/office/officeart/2005/8/layout/chevron1"/>
    <dgm:cxn modelId="{D20DBD86-25FB-41B8-9B8A-DC40334A5363}" type="presParOf" srcId="{E95199F5-CCEB-4E86-B8CD-828A4382F91B}" destId="{D68BDD99-5673-4482-9D68-20C4435E5332}" srcOrd="3" destOrd="0" presId="urn:microsoft.com/office/officeart/2005/8/layout/chevron1"/>
    <dgm:cxn modelId="{E6B78896-CC98-4050-931B-792906B4C19D}" type="presParOf" srcId="{E95199F5-CCEB-4E86-B8CD-828A4382F91B}" destId="{3BF9FA80-70FE-4E6A-8B4D-C83E48F602C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49D0D-B474-4667-8F60-8D70A5586C4F}">
      <dsp:nvSpPr>
        <dsp:cNvPr id="0" name=""/>
        <dsp:cNvSpPr/>
      </dsp:nvSpPr>
      <dsp:spPr>
        <a:xfrm>
          <a:off x="1440" y="1172333"/>
          <a:ext cx="1567830" cy="62713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Infrastructure </a:t>
          </a:r>
        </a:p>
      </dsp:txBody>
      <dsp:txXfrm>
        <a:off x="315006" y="1172333"/>
        <a:ext cx="940698" cy="627132"/>
      </dsp:txXfrm>
    </dsp:sp>
    <dsp:sp modelId="{9900AF43-D9FD-48B8-BDBE-4923443F14B0}">
      <dsp:nvSpPr>
        <dsp:cNvPr id="0" name=""/>
        <dsp:cNvSpPr/>
      </dsp:nvSpPr>
      <dsp:spPr>
        <a:xfrm>
          <a:off x="1383526" y="1181985"/>
          <a:ext cx="1567830" cy="627132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and Configure </a:t>
          </a:r>
        </a:p>
      </dsp:txBody>
      <dsp:txXfrm>
        <a:off x="1697092" y="1181985"/>
        <a:ext cx="940698" cy="627132"/>
      </dsp:txXfrm>
    </dsp:sp>
    <dsp:sp modelId="{3BF9FA80-70FE-4E6A-8B4D-C83E48F602C2}">
      <dsp:nvSpPr>
        <dsp:cNvPr id="0" name=""/>
        <dsp:cNvSpPr/>
      </dsp:nvSpPr>
      <dsp:spPr>
        <a:xfrm>
          <a:off x="2823534" y="1172333"/>
          <a:ext cx="1781792" cy="6271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Fully Integrate and Optimize</a:t>
          </a:r>
        </a:p>
      </dsp:txBody>
      <dsp:txXfrm>
        <a:off x="3137100" y="1172333"/>
        <a:ext cx="1154660" cy="62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16816890-70F7-7F4E-932D-5EB10FBA3833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B6347E-137E-3E46-9F69-ACC29EBB57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B213197F-71F0-5B4C-8349-13CF08BF7C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27248D0-EF7F-5847-A966-403D3F8852B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052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DAEE71E7-ABCC-DF40-8F96-7F5CFBC40E2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4462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E0FCD5C-3743-3843-B851-96DE0B435BF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144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0D77FE85-4CC0-B548-AB5A-FB2736F38279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907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F210296-CBCE-9940-9C19-A062DA86E97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689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A1D66CF8-5FC4-C249-8858-5FA1C3495E5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9" r:id="rId2"/>
    <p:sldLayoutId id="2147484390" r:id="rId3"/>
    <p:sldLayoutId id="2147484391" r:id="rId4"/>
    <p:sldLayoutId id="214748439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nawrocki@atis.org" TargetMode="External"/><Relationship Id="rId3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ccess.atis.org/apps/group_public/download.php/34053/ATIS-I-0000058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146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GSC-21_016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Michael Nawrocki, 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990725" y="2708275"/>
            <a:ext cx="87106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charset="0"/>
              </a:rPr>
              <a:t>ATIS Initiatives in Support of Smart Cities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Michael </a:t>
            </a:r>
            <a:r>
              <a:rPr lang="en-US" altLang="en-US" sz="2800" b="1" dirty="0" err="1">
                <a:solidFill>
                  <a:srgbClr val="006DA7"/>
                </a:solidFill>
                <a:latin typeface="Verdana" charset="0"/>
              </a:rPr>
              <a:t>Nawrocki</a:t>
            </a: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, </a:t>
            </a:r>
            <a:br>
              <a:rPr lang="en-US" altLang="en-US" sz="2800" b="1" dirty="0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Vice President of Technology and Solutions</a:t>
            </a:r>
            <a:br>
              <a:rPr lang="en-US" altLang="en-US" sz="2800" b="1" dirty="0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ATIS</a:t>
            </a:r>
          </a:p>
        </p:txBody>
      </p:sp>
      <p:pic>
        <p:nvPicPr>
          <p:cNvPr id="6168" name="Content Placehold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970213"/>
            <a:ext cx="1687513" cy="2182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9832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7F6B5D8-5652-B346-9212-CC276840B83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Development Cycle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57338"/>
            <a:ext cx="9575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4743596-34FF-7D44-9ACC-3D86F83E677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9220" name="Content Placeholder 4">
            <a:extLst>
              <a:ext uri="{FF2B5EF4-FFF2-40B4-BE49-F238E27FC236}"/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017250" cy="1295400"/>
          </a:xfrm>
        </p:spPr>
        <p:txBody>
          <a:bodyPr/>
          <a:lstStyle/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Cities initiatives are beginning to move from point solutions to longer term visions, requiring business and technology planning.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that city decision-makers understand the future trajectory of technology and how it can create new opportunities.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will play a key role in advancing from Smart Cities infrastructure to applications that meet city and citizen demands.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sharing outside of city operations will require data exchanges, which can eventually evolve to robust data marketplaces.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part of its Phase 2 work, ATIS is working with the industry and cities to develop data sharing approaches.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Times New Roman" panose="02020603050405020304" pitchFamily="18" charset="0"/>
              <a:buNone/>
              <a:defRPr/>
            </a:pP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2ADDDC2-7C79-F143-80A0-53CCC2B531E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br>
              <a:rPr lang="en-US" altLang="en-US" sz="2200">
                <a:solidFill>
                  <a:srgbClr val="000000"/>
                </a:solidFill>
                <a:latin typeface="Verdana" charset="0"/>
              </a:rPr>
            </a:b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Michael Nawrocki, ATIS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mnawrocki@atis.org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ATIS: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www.atis.org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6507ECC-91F0-374E-AB00-91652170BD7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161713" cy="1295400"/>
          </a:xfrm>
        </p:spPr>
        <p:txBody>
          <a:bodyPr/>
          <a:lstStyle/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Smart Cities </a:t>
            </a:r>
            <a:r>
              <a:rPr lang="en-US" altLang="en-US" sz="2200" i="1"/>
              <a:t>projects</a:t>
            </a:r>
            <a:r>
              <a:rPr lang="en-US" altLang="en-US" sz="2200"/>
              <a:t> are rapidly evolving to Smart Cities </a:t>
            </a:r>
            <a:r>
              <a:rPr lang="en-US" altLang="en-US" sz="2200" i="1"/>
              <a:t>plans</a:t>
            </a:r>
          </a:p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2016, ATIS began to engage its members invested in Smart Cities infrastructure and North American city decision-makers (CIOs/CTOs)</a:t>
            </a:r>
          </a:p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These discussions lead to the development of an </a:t>
            </a:r>
            <a:r>
              <a:rPr lang="en-US" altLang="en-US" sz="2200" i="1">
                <a:hlinkClick r:id="rId2"/>
              </a:rPr>
              <a:t>ATIS Smart Cities Technology Roadmap</a:t>
            </a:r>
            <a:r>
              <a:rPr lang="en-US" altLang="en-US" sz="2200" i="1"/>
              <a:t> </a:t>
            </a:r>
            <a:r>
              <a:rPr lang="en-US" altLang="en-US" sz="2200"/>
              <a:t>published in May, 2017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1-4 year view of key technology developments intersecting with Smart Cities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Simplified technology framework that delivers end-to-end view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Technology enablers that would promote investments and create value</a:t>
            </a:r>
            <a:endParaRPr lang="en-US" altLang="en-US"/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ATIS has undertaken Phase 2 work, building upon the Technology Roadmap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FC35D57-3538-3742-8A66-AC6692EA922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Smart Cities Landscape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84313"/>
            <a:ext cx="979328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5045F8C-D7B7-9143-BD32-5914BA59B74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1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Scope of Technology Roadmap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54138"/>
            <a:ext cx="9575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9A34ECC-F7EE-4248-BD93-0217A47943A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Framework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438"/>
            <a:ext cx="5722938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589713" y="1408113"/>
            <a:ext cx="3765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Technology Enablers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599238" y="2089150"/>
            <a:ext cx="5372100" cy="3524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Access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create and/or manage access to sources of city or citizen data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Platform Enablers</a:t>
            </a:r>
            <a:r>
              <a:rPr lang="en-US" i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– support the distribution, management, exchange and integration of data and services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Application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apply rich content and promote the development and use of open APIs for Smart City services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Infrastructure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provide improved means to manage and protect city and citizen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4030EB7-211E-D140-B226-0A9BFEDDB30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Enablers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22300" y="1484313"/>
            <a:ext cx="6092825" cy="43195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Access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Crowdsourced data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Context-awareness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Next Gen Geo-location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Privacy and security controls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238875" y="1484313"/>
            <a:ext cx="6092825" cy="419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Platform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Advanced Analytics/Machine Learning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Data Integration platforms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Data Exchanges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Augmented Reality platforms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693738" y="2060575"/>
            <a:ext cx="2627312" cy="1727200"/>
            <a:chOff x="5800293" y="2267272"/>
            <a:chExt cx="2991718" cy="1912738"/>
          </a:xfrm>
        </p:grpSpPr>
        <p:pic>
          <p:nvPicPr>
            <p:cNvPr id="11272" name="Picture 12" descr="C:\Users\mnawrocki\AppData\Local\Microsoft\Windows\Temporary Internet Files\Content.IE5\1I6O5DAM\constit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293" y="2267272"/>
              <a:ext cx="2991718" cy="1912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4" descr="C:\Users\mnawrocki\AppData\Local\Microsoft\Windows\Temporary Internet Files\Content.IE5\6XX7PM6O\iot-challenges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836" y="2542711"/>
              <a:ext cx="1188631" cy="11886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1" name="Picture 2" descr="C:\Users\mnawrocki\AppData\Local\Microsoft\Windows\Temporary Internet Files\Content.IE5\QSLCZ1NO\img_044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92325"/>
            <a:ext cx="2632075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81923B4-04D0-3D41-BB58-8A7317EF4C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Enablers (Continued)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77838" y="1773238"/>
            <a:ext cx="6092825" cy="3851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Application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 Marketplaces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AR/VR Content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Evolution of Content Ecosystem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6867525" y="1989138"/>
            <a:ext cx="5280025" cy="2971800"/>
            <a:chOff x="5973550" y="2085005"/>
            <a:chExt cx="5278789" cy="2971800"/>
          </a:xfrm>
        </p:grpSpPr>
        <p:graphicFrame>
          <p:nvGraphicFramePr>
            <p:cNvPr id="10" name="Diagram 9">
              <a:extLst>
                <a:ext uri="{FF2B5EF4-FFF2-40B4-BE49-F238E27FC236}"/>
              </a:extLst>
            </p:cNvPr>
            <p:cNvGraphicFramePr/>
            <p:nvPr/>
          </p:nvGraphicFramePr>
          <p:xfrm>
            <a:off x="5991961" y="2085005"/>
            <a:ext cx="4605689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973550" y="2589830"/>
              <a:ext cx="5278789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kern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Smart Cities - Levels of Resiliency</a:t>
              </a:r>
            </a:p>
          </p:txBody>
        </p:sp>
      </p:grp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623050" y="1773238"/>
            <a:ext cx="6092825" cy="3729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Infrastructure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Distributed Resiliency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Enhanced Asset Management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Emergency Preparedness</a:t>
            </a:r>
          </a:p>
        </p:txBody>
      </p:sp>
      <p:pic>
        <p:nvPicPr>
          <p:cNvPr id="12295" name="Picture 14" descr="C:\Users\mnawrocki\AppData\Local\Microsoft\Windows\Temporary Internet Files\Content.IE5\HH2BHOCQ\201505200841536951128_20150520090105_0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492375"/>
            <a:ext cx="3046413" cy="146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863E86D-FEBD-C547-B4FC-B562B5E8093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Data Framework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84313"/>
            <a:ext cx="102250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A2637BC-F212-6449-B77A-86D74FBA51E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Utilizing Data Analytics to Create Value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268413"/>
            <a:ext cx="83470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55757</TotalTime>
  <Words>428</Words>
  <Application>Microsoft Macintosh PowerPoint</Application>
  <PresentationFormat>Custom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183</cp:revision>
  <cp:lastPrinted>1601-01-01T00:00:00Z</cp:lastPrinted>
  <dcterms:created xsi:type="dcterms:W3CDTF">2016-04-13T17:12:01Z</dcterms:created>
  <dcterms:modified xsi:type="dcterms:W3CDTF">2017-09-01T13:41:14Z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