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68" r:id="rId2"/>
    <p:sldId id="267" r:id="rId3"/>
    <p:sldId id="269" r:id="rId4"/>
    <p:sldId id="272" r:id="rId5"/>
    <p:sldId id="273" r:id="rId6"/>
    <p:sldId id="270" r:id="rId7"/>
    <p:sldId id="271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798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D0483-1231-4AD8-8579-18B02A23D0B4}" type="datetimeFigureOut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35E69-9B8E-44C5-8704-98B6ABFB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599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0A51A-4AF5-4240-9ECD-BC76FF5CEFAD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61E8A-632F-4916-8D20-5981E091B65E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300B-9D27-47B6-BBB5-BB615503C210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6A01F-A2D0-4B4D-90A1-39C58624AD83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FC4E8-8E03-4CD1-8EFE-4CCAED7ADC55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247C-3595-4008-9D98-66F4DD33A42C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4177C-9096-4720-96D7-FC8CF775A6C0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E135-D8EC-45A9-A40D-9BB1B9FC3887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E4DCE-5470-48B4-ACA7-24534ADD4020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DA61-D30A-4CD1-8D5A-59968A8998FD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8BC9-70C1-40B3-A10E-EBFD63773FA9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1BA21A-0D56-47D8-BBCA-0C6BB6AF5CE8}" type="datetime1">
              <a:rPr lang="en-US" smtClean="0"/>
              <a:pPr/>
              <a:t>8/15/2011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9777DDE-4B5F-4E8F-919B-9E6B962CF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295400" y="3845024"/>
            <a:ext cx="6400800" cy="1600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M2M Consolidation</a:t>
            </a:r>
          </a:p>
          <a:p>
            <a:r>
              <a:rPr lang="en-US" sz="2800" dirty="0" smtClean="0">
                <a:latin typeface="Arial Narrow" pitchFamily="34" charset="0"/>
              </a:rPr>
              <a:t>August 17-18, 2011</a:t>
            </a:r>
          </a:p>
          <a:p>
            <a:r>
              <a:rPr lang="en-US" sz="2800" dirty="0" smtClean="0">
                <a:latin typeface="Arial Narrow" pitchFamily="34" charset="0"/>
              </a:rPr>
              <a:t>Washington D.C.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1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Arial Narrow" pitchFamily="34" charset="0"/>
              </a:rPr>
              <a:t>ARIB/TTC’s Feedback on Consolidation Issues</a:t>
            </a:r>
            <a:endParaRPr lang="en-US" b="1" dirty="0">
              <a:latin typeface="Arial Narrow" pitchFamily="34" charset="0"/>
            </a:endParaRPr>
          </a:p>
        </p:txBody>
      </p:sp>
      <p:pic>
        <p:nvPicPr>
          <p:cNvPr id="8" name="図 18" descr="TTC-logo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1930" y="297970"/>
            <a:ext cx="1960550" cy="508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図 18" descr="I3CロゴC富田原案英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861096"/>
            <a:ext cx="1105636" cy="228752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0"/>
            <a:ext cx="1647825" cy="771525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7137125" y="6300028"/>
            <a:ext cx="16113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Arial Narrow" pitchFamily="34" charset="0"/>
              </a:rPr>
              <a:t>M2MCons02_06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Consolidation Timeline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10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04056" y="1665312"/>
            <a:ext cx="7772400" cy="4572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We should not spend too much time on consolidation discussion, however, it’s essential to have prospects of getting vertical engagement at a certain level.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By narrowing down the mandatory criteria need to be satisfied before proceeding to initiate a consolidation activity, we would gain more insight into the realistic consolidation timing.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If there are enough verticals attended or positive indications provided at the 3</a:t>
            </a:r>
            <a:r>
              <a:rPr lang="en-US" sz="2400" baseline="30000" dirty="0" smtClean="0">
                <a:latin typeface="Arial Narrow" pitchFamily="34" charset="0"/>
              </a:rPr>
              <a:t>rd</a:t>
            </a:r>
            <a:r>
              <a:rPr lang="en-US" sz="2400" dirty="0" smtClean="0">
                <a:latin typeface="Arial Narrow" pitchFamily="34" charset="0"/>
              </a:rPr>
              <a:t> meeting, we can make a decision to move forward.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Overview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2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At the first M2M consolidation meeting in Seoul, some important aspects of consolidation work were identified.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ARIB and TTC jointly provide our feedback on the following issues in the order listed as well as the consolidation timeline.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[0] Criteria for successful consolidation</a:t>
            </a:r>
            <a:endParaRPr lang="en-US" sz="2000" dirty="0" smtClean="0">
              <a:solidFill>
                <a:srgbClr val="FF0000"/>
              </a:solidFill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[3] How to engage M2M verticals including value statement</a:t>
            </a:r>
            <a:endParaRPr lang="en-US" sz="2000" dirty="0" smtClean="0">
              <a:solidFill>
                <a:srgbClr val="FF0000"/>
              </a:solidFill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sz="1800" dirty="0" smtClean="0">
                <a:solidFill>
                  <a:srgbClr val="FF000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[4] Technical Scope of M2M consolidation (draft)</a:t>
            </a:r>
          </a:p>
          <a:p>
            <a:pPr lvl="1"/>
            <a:r>
              <a:rPr lang="en-US" sz="18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[1] Type of M2M consolidation</a:t>
            </a:r>
            <a:endParaRPr lang="en-US" sz="20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sz="18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[2] Who are the stakeholder of M2M consolidation?</a:t>
            </a:r>
          </a:p>
          <a:p>
            <a:pPr lvl="1"/>
            <a:r>
              <a:rPr lang="en-US" sz="18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[5] Structure of M2M consolidation</a:t>
            </a:r>
            <a:endParaRPr lang="en-US" sz="20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sz="18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[6] Secretariat of M2M consolidation</a:t>
            </a:r>
            <a:endParaRPr lang="en-US" sz="16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27384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[0] Criteria for Successful Consolidation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3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04056" y="1447800"/>
            <a:ext cx="7772400" cy="4572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The essence remains the same as presented by TTC at the 1</a:t>
            </a:r>
            <a:r>
              <a:rPr lang="en-US" sz="2400" baseline="30000" dirty="0" smtClean="0">
                <a:latin typeface="Arial Narrow" pitchFamily="34" charset="0"/>
              </a:rPr>
              <a:t>st</a:t>
            </a:r>
            <a:r>
              <a:rPr lang="en-US" sz="2400" dirty="0" smtClean="0">
                <a:latin typeface="Arial Narrow" pitchFamily="34" charset="0"/>
              </a:rPr>
              <a:t> meeting in July. The followings are the important criteria;</a:t>
            </a:r>
          </a:p>
          <a:p>
            <a:pPr lvl="1"/>
            <a:r>
              <a:rPr lang="en-US" altLang="ja-JP" sz="2000" dirty="0" smtClean="0">
                <a:solidFill>
                  <a:srgbClr val="FF000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Vertical Engagement</a:t>
            </a:r>
          </a:p>
          <a:p>
            <a:pPr lvl="2"/>
            <a:r>
              <a:rPr lang="en-US" altLang="ja-JP" sz="1800" dirty="0" smtClean="0">
                <a:solidFill>
                  <a:srgbClr val="FF000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Continuous and interactive collaboration with many kind of verticals.  Vertical partners are including </a:t>
            </a:r>
            <a:r>
              <a:rPr lang="en-US" altLang="ja-JP" sz="1800" dirty="0" err="1" smtClean="0">
                <a:solidFill>
                  <a:srgbClr val="FF000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fora</a:t>
            </a:r>
            <a:r>
              <a:rPr lang="en-US" altLang="ja-JP" sz="1800" dirty="0" smtClean="0">
                <a:solidFill>
                  <a:srgbClr val="FF000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, industry groups, individual industries, think tanks and other relating survey organizations, individuals from academia, and so on.</a:t>
            </a:r>
            <a:endParaRPr lang="en-US" altLang="ja-JP" sz="18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US" altLang="ja-JP" sz="2000" dirty="0" smtClean="0">
                <a:solidFill>
                  <a:srgbClr val="0070C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Relation with other organizations</a:t>
            </a:r>
          </a:p>
          <a:p>
            <a:pPr lvl="2"/>
            <a:r>
              <a:rPr lang="en-US" altLang="ja-JP" sz="1800" dirty="0" smtClean="0">
                <a:solidFill>
                  <a:srgbClr val="0070C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Harmonization and coordination among other existing standardization efforts including ITU (</a:t>
            </a:r>
            <a:r>
              <a:rPr lang="en-US" altLang="ja-JP" sz="1800" dirty="0" err="1" smtClean="0">
                <a:solidFill>
                  <a:srgbClr val="0070C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IoT</a:t>
            </a:r>
            <a:r>
              <a:rPr lang="en-US" altLang="ja-JP" sz="1800" dirty="0" smtClean="0">
                <a:solidFill>
                  <a:srgbClr val="0070C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-GSI).</a:t>
            </a:r>
          </a:p>
          <a:p>
            <a:pPr lvl="1"/>
            <a:r>
              <a:rPr lang="en-US" altLang="ja-JP" sz="2000" dirty="0" smtClean="0">
                <a:solidFill>
                  <a:srgbClr val="0070C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Openness</a:t>
            </a:r>
          </a:p>
          <a:p>
            <a:pPr lvl="2"/>
            <a:r>
              <a:rPr lang="en-US" altLang="ja-JP" sz="1800" dirty="0" smtClean="0">
                <a:solidFill>
                  <a:srgbClr val="0070C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Specifications should be developed in an environment of openness and transparency</a:t>
            </a:r>
          </a:p>
          <a:p>
            <a:pPr lvl="1"/>
            <a:r>
              <a:rPr lang="en-US" altLang="ja-JP" sz="2000" dirty="0" smtClean="0">
                <a:solidFill>
                  <a:srgbClr val="0070C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Effective Operation</a:t>
            </a:r>
          </a:p>
          <a:p>
            <a:pPr lvl="2"/>
            <a:r>
              <a:rPr lang="en-US" altLang="ja-JP" sz="1800" dirty="0" smtClean="0">
                <a:solidFill>
                  <a:srgbClr val="0070C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Necessary &amp; sufficient secretariat support by minimum cost.</a:t>
            </a:r>
          </a:p>
          <a:p>
            <a:pPr lvl="1"/>
            <a:endParaRPr lang="en-US" altLang="ja-JP" sz="1400" dirty="0">
              <a:solidFill>
                <a:srgbClr val="0070C0"/>
              </a:solidFill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>
              <a:buNone/>
            </a:pPr>
            <a:r>
              <a:rPr lang="en-US" sz="12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*Item in </a:t>
            </a:r>
            <a:r>
              <a:rPr lang="en-US" sz="1200" dirty="0" smtClean="0">
                <a:solidFill>
                  <a:srgbClr val="FF0000"/>
                </a:solidFill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red</a:t>
            </a:r>
            <a:r>
              <a:rPr lang="en-US" sz="12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sz="1200" dirty="0" smtClean="0">
                <a:latin typeface="Arial Narrow" pitchFamily="34" charset="0"/>
              </a:rPr>
              <a:t>should be mandatory before proceeding to initiate a consolidation activity</a:t>
            </a:r>
          </a:p>
          <a:p>
            <a:pPr lvl="1">
              <a:buNone/>
            </a:pPr>
            <a:r>
              <a:rPr lang="en-US" sz="1200" dirty="0" smtClean="0">
                <a:latin typeface="Arial Narrow" pitchFamily="34" charset="0"/>
              </a:rPr>
              <a:t>*Item in </a:t>
            </a:r>
            <a:r>
              <a:rPr lang="en-US" sz="1200" dirty="0" smtClean="0">
                <a:solidFill>
                  <a:srgbClr val="0070C0"/>
                </a:solidFill>
                <a:latin typeface="Arial Narrow" pitchFamily="34" charset="0"/>
              </a:rPr>
              <a:t>blue</a:t>
            </a:r>
            <a:r>
              <a:rPr lang="en-US" sz="1200" dirty="0" smtClean="0">
                <a:latin typeface="Arial Narrow" pitchFamily="34" charset="0"/>
              </a:rPr>
              <a:t> can be achieved while forming a consolidation activity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Arial Narrow" pitchFamily="34" charset="0"/>
              </a:rPr>
              <a:t>[3] How to engage M2M verticals including value statement?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4</a:t>
            </a:fld>
            <a:endParaRPr lang="en-US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Arial Narrow" pitchFamily="34" charset="0"/>
              </a:rPr>
              <a:t>In addition to the idea from other SDOs such as </a:t>
            </a:r>
            <a:r>
              <a:rPr lang="en-US" sz="2400" dirty="0" smtClean="0">
                <a:latin typeface="Arial Narrow" pitchFamily="34" charset="0"/>
              </a:rPr>
              <a:t>different membership </a:t>
            </a:r>
            <a:r>
              <a:rPr lang="en-US" sz="2400" dirty="0">
                <a:latin typeface="Arial Narrow" pitchFamily="34" charset="0"/>
              </a:rPr>
              <a:t>level and liaison with other </a:t>
            </a:r>
            <a:r>
              <a:rPr lang="en-US" sz="2400" dirty="0" err="1" smtClean="0">
                <a:latin typeface="Arial Narrow" pitchFamily="34" charset="0"/>
              </a:rPr>
              <a:t>fora</a:t>
            </a:r>
            <a:r>
              <a:rPr lang="en-US" sz="2400" dirty="0" smtClean="0">
                <a:latin typeface="Arial Narrow" pitchFamily="34" charset="0"/>
              </a:rPr>
              <a:t> to encourage participation in M2M consolidation discussion, </a:t>
            </a:r>
            <a:r>
              <a:rPr lang="en-US" sz="2400" dirty="0">
                <a:latin typeface="Arial Narrow" pitchFamily="34" charset="0"/>
              </a:rPr>
              <a:t>it may be worth that each regional SDO serves as </a:t>
            </a:r>
            <a:r>
              <a:rPr lang="en-US" sz="2400" dirty="0" smtClean="0">
                <a:latin typeface="Arial Narrow" pitchFamily="34" charset="0"/>
              </a:rPr>
              <a:t>a consolidation promoter to become a </a:t>
            </a:r>
            <a:r>
              <a:rPr lang="en-US" sz="2400" dirty="0">
                <a:latin typeface="Arial Narrow" pitchFamily="34" charset="0"/>
              </a:rPr>
              <a:t>bridge </a:t>
            </a:r>
            <a:r>
              <a:rPr lang="en-US" sz="2400" dirty="0" smtClean="0">
                <a:latin typeface="Arial Narrow" pitchFamily="34" charset="0"/>
              </a:rPr>
              <a:t>between the </a:t>
            </a:r>
            <a:r>
              <a:rPr lang="en-US" sz="2400" dirty="0">
                <a:latin typeface="Arial Narrow" pitchFamily="34" charset="0"/>
              </a:rPr>
              <a:t>new organization and </a:t>
            </a:r>
            <a:r>
              <a:rPr lang="en-US" sz="2400" dirty="0" smtClean="0">
                <a:latin typeface="Arial Narrow" pitchFamily="34" charset="0"/>
              </a:rPr>
              <a:t>verticals.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Expected SDO role includes;</a:t>
            </a:r>
          </a:p>
          <a:p>
            <a:pPr lvl="1"/>
            <a:r>
              <a:rPr lang="en-US" sz="1800" dirty="0" smtClean="0">
                <a:latin typeface="Arial Narrow" pitchFamily="34" charset="0"/>
              </a:rPr>
              <a:t>Organize requirements from verticals who are not directly involved in M2M consolidation activity</a:t>
            </a:r>
          </a:p>
          <a:p>
            <a:pPr lvl="1"/>
            <a:r>
              <a:rPr lang="en-US" sz="1800" dirty="0" smtClean="0">
                <a:latin typeface="Arial Narrow" pitchFamily="34" charset="0"/>
              </a:rPr>
              <a:t>Create an environment that fosters standard acceptance by regional verticals</a:t>
            </a:r>
          </a:p>
          <a:p>
            <a:pPr lvl="1"/>
            <a:endParaRPr lang="en-US" sz="18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ARIB/TTC  joint workshop has been planned at the end of September  to draw attention to M2M consolidation activity from the vertical segment markets in Japan. </a:t>
            </a:r>
          </a:p>
          <a:p>
            <a:pPr lvl="1"/>
            <a:endParaRPr lang="en-US" sz="1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714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[4] Technical Scope of M2M Consolidation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5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1449288"/>
            <a:ext cx="7772400" cy="4572000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>
                <a:latin typeface="Arial Narrow" pitchFamily="34" charset="0"/>
              </a:rPr>
              <a:t>The following aspects captured in </a:t>
            </a:r>
            <a:r>
              <a:rPr lang="en-US" sz="2000" dirty="0" err="1" smtClean="0">
                <a:latin typeface="Arial Narrow" pitchFamily="34" charset="0"/>
              </a:rPr>
              <a:t>ToR</a:t>
            </a:r>
            <a:r>
              <a:rPr lang="en-US" sz="2000" dirty="0" smtClean="0">
                <a:latin typeface="Arial Narrow" pitchFamily="34" charset="0"/>
              </a:rPr>
              <a:t> v2.3 developed by the industry group would be a good starting point for the technical scope of M2M consolidation.</a:t>
            </a:r>
          </a:p>
          <a:p>
            <a:endParaRPr lang="en-US" altLang="ko-KR" sz="2000" dirty="0">
              <a:latin typeface="Arial Narrow" pitchFamily="34" charset="0"/>
            </a:endParaRPr>
          </a:p>
          <a:p>
            <a:pPr lvl="1"/>
            <a:r>
              <a:rPr lang="en-GB" altLang="ja-JP" sz="1600" dirty="0">
                <a:latin typeface="Arial Narrow" pitchFamily="34" charset="0"/>
              </a:rPr>
              <a:t>Service aspects;</a:t>
            </a:r>
            <a:endParaRPr lang="ja-JP" altLang="ja-JP" sz="1600" dirty="0">
              <a:latin typeface="Arial Narrow" pitchFamily="34" charset="0"/>
            </a:endParaRPr>
          </a:p>
          <a:p>
            <a:pPr lvl="1"/>
            <a:r>
              <a:rPr lang="en-GB" altLang="ja-JP" sz="1600" dirty="0">
                <a:latin typeface="Arial Narrow" pitchFamily="34" charset="0"/>
              </a:rPr>
              <a:t>High level and detailed level service architecture;</a:t>
            </a:r>
            <a:endParaRPr lang="ja-JP" altLang="ja-JP" sz="1600" dirty="0">
              <a:latin typeface="Arial Narrow" pitchFamily="34" charset="0"/>
            </a:endParaRPr>
          </a:p>
          <a:p>
            <a:pPr lvl="1"/>
            <a:r>
              <a:rPr lang="en-US" altLang="ja-JP" sz="1600" dirty="0">
                <a:latin typeface="Arial Narrow" pitchFamily="34" charset="0"/>
              </a:rPr>
              <a:t>Specification of Application Programming Interfaces (API) to the M2M service components (management entities, application components etc.);</a:t>
            </a:r>
            <a:endParaRPr lang="ja-JP" altLang="ja-JP" sz="1600" dirty="0">
              <a:latin typeface="Arial Narrow" pitchFamily="34" charset="0"/>
            </a:endParaRPr>
          </a:p>
          <a:p>
            <a:pPr lvl="1"/>
            <a:r>
              <a:rPr lang="en-US" altLang="ja-JP" sz="1600" dirty="0">
                <a:latin typeface="Arial Narrow" pitchFamily="34" charset="0"/>
              </a:rPr>
              <a:t>Identification and naming of devices and applications in a service level domain;</a:t>
            </a:r>
            <a:endParaRPr lang="ja-JP" altLang="ja-JP" sz="1600" dirty="0">
              <a:latin typeface="Arial Narrow" pitchFamily="34" charset="0"/>
            </a:endParaRPr>
          </a:p>
          <a:p>
            <a:pPr lvl="1"/>
            <a:r>
              <a:rPr lang="en-US" altLang="ja-JP" sz="1600" dirty="0">
                <a:latin typeface="Arial Narrow" pitchFamily="34" charset="0"/>
              </a:rPr>
              <a:t>Interoperability;</a:t>
            </a:r>
            <a:endParaRPr lang="ja-JP" altLang="ja-JP" sz="1600" dirty="0">
              <a:latin typeface="Arial Narrow" pitchFamily="34" charset="0"/>
            </a:endParaRPr>
          </a:p>
          <a:p>
            <a:pPr lvl="1"/>
            <a:r>
              <a:rPr lang="en-US" altLang="ja-JP" sz="1600" dirty="0">
                <a:latin typeface="Arial Narrow" pitchFamily="34" charset="0"/>
              </a:rPr>
              <a:t>Test specifications in support of interoperability;</a:t>
            </a:r>
            <a:endParaRPr lang="ja-JP" altLang="ja-JP" sz="1600" dirty="0">
              <a:latin typeface="Arial Narrow" pitchFamily="34" charset="0"/>
            </a:endParaRPr>
          </a:p>
          <a:p>
            <a:pPr lvl="1"/>
            <a:r>
              <a:rPr lang="en-US" altLang="ja-JP" sz="1600" dirty="0">
                <a:latin typeface="Arial Narrow" pitchFamily="34" charset="0"/>
              </a:rPr>
              <a:t>Information Models;</a:t>
            </a:r>
            <a:endParaRPr lang="ja-JP" altLang="ja-JP" sz="1600" dirty="0">
              <a:latin typeface="Arial Narrow" pitchFamily="34" charset="0"/>
            </a:endParaRPr>
          </a:p>
          <a:p>
            <a:pPr lvl="1"/>
            <a:r>
              <a:rPr lang="en-US" altLang="ja-JP" sz="1600" dirty="0">
                <a:latin typeface="Arial Narrow" pitchFamily="34" charset="0"/>
              </a:rPr>
              <a:t>Security and Privacy aspects of M2M service;</a:t>
            </a:r>
            <a:endParaRPr lang="ja-JP" altLang="ja-JP" sz="1600" dirty="0">
              <a:latin typeface="Arial Narrow" pitchFamily="34" charset="0"/>
            </a:endParaRPr>
          </a:p>
          <a:p>
            <a:pPr lvl="1"/>
            <a:r>
              <a:rPr lang="en-US" altLang="ja-JP" sz="1600" dirty="0">
                <a:latin typeface="Arial Narrow" pitchFamily="34" charset="0"/>
              </a:rPr>
              <a:t>Charging aspects of services</a:t>
            </a:r>
            <a:endParaRPr lang="ja-JP" altLang="ja-JP" sz="1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6632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[1] Type of M2M Consolidation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6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2048" y="1556792"/>
            <a:ext cx="7772400" cy="457200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latin typeface="Arial Narrow" pitchFamily="34" charset="0"/>
              </a:rPr>
              <a:t>Option </a:t>
            </a:r>
            <a:r>
              <a:rPr lang="en-US" sz="2400" dirty="0">
                <a:latin typeface="Arial Narrow" pitchFamily="34" charset="0"/>
              </a:rPr>
              <a:t>4 preferred but this doesn’t preclude the use of best practices in </a:t>
            </a:r>
            <a:r>
              <a:rPr lang="en-US" sz="2400" dirty="0" smtClean="0">
                <a:latin typeface="Arial Narrow" pitchFamily="34" charset="0"/>
              </a:rPr>
              <a:t>3GPPs partially (It’s our view that option 4 is inclusive of option 1). </a:t>
            </a:r>
            <a:r>
              <a:rPr lang="en-US" sz="2400" dirty="0">
                <a:latin typeface="Arial Narrow" pitchFamily="34" charset="0"/>
              </a:rPr>
              <a:t>However, option 1 may </a:t>
            </a:r>
            <a:r>
              <a:rPr lang="en-US" sz="2400" dirty="0" smtClean="0">
                <a:latin typeface="Arial Narrow" pitchFamily="34" charset="0"/>
              </a:rPr>
              <a:t>be </a:t>
            </a:r>
            <a:r>
              <a:rPr lang="en-US" sz="2400" dirty="0">
                <a:latin typeface="Arial Narrow" pitchFamily="34" charset="0"/>
              </a:rPr>
              <a:t>the realistic choice if timing is critical</a:t>
            </a:r>
            <a:r>
              <a:rPr lang="en-US" sz="2400" dirty="0" smtClean="0">
                <a:latin typeface="Arial Narrow" pitchFamily="34" charset="0"/>
              </a:rPr>
              <a:t>.</a:t>
            </a:r>
          </a:p>
          <a:p>
            <a:endParaRPr lang="en-US" altLang="ko-KR" sz="2400" dirty="0">
              <a:latin typeface="Arial Narrow" pitchFamily="34" charset="0"/>
            </a:endParaRPr>
          </a:p>
          <a:p>
            <a:r>
              <a:rPr lang="en-US" altLang="ko-KR" sz="20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Possible </a:t>
            </a:r>
            <a:r>
              <a:rPr lang="en-US" altLang="ko-KR" sz="2000" dirty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Options</a:t>
            </a:r>
          </a:p>
          <a:p>
            <a:pPr lvl="1" latinLnBrk="1">
              <a:buFont typeface="Arial" charset="0"/>
              <a:buChar char="•"/>
              <a:defRPr/>
            </a:pPr>
            <a:r>
              <a:rPr lang="en-US" altLang="ko-KR" sz="2000" dirty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 Option 1 : New Partnership Project for M2M global standards, using 3GPP/3GPP2 best practices as a starting point including the modifications needed to attract verticals</a:t>
            </a:r>
          </a:p>
          <a:p>
            <a:pPr lvl="1" latinLnBrk="1">
              <a:buFont typeface="Arial" charset="0"/>
              <a:buChar char="•"/>
              <a:defRPr/>
            </a:pPr>
            <a:r>
              <a:rPr lang="en-US" altLang="ko-KR" sz="2000" dirty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 Option 2 : into existing Partnership Project (e.g., 3GPP) [not seen as preferred option]</a:t>
            </a:r>
          </a:p>
          <a:p>
            <a:pPr lvl="1" latinLnBrk="1">
              <a:buFont typeface="Arial" charset="0"/>
              <a:buChar char="•"/>
              <a:defRPr/>
            </a:pPr>
            <a:r>
              <a:rPr lang="en-US" altLang="ko-KR" sz="2000" dirty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 Option 3 : into one existing SDO (e.g., ETSI) [not seen as preferred option]</a:t>
            </a:r>
          </a:p>
          <a:p>
            <a:pPr lvl="1" latinLnBrk="1">
              <a:buFont typeface="Arial" charset="0"/>
              <a:buChar char="•"/>
              <a:defRPr/>
            </a:pPr>
            <a:r>
              <a:rPr lang="en-US" altLang="ko-KR" sz="2000" dirty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 Option 4 : New Global M2M “Initiative</a:t>
            </a:r>
            <a:r>
              <a:rPr lang="en-US" altLang="ko-KR" sz="20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”</a:t>
            </a:r>
            <a:endParaRPr lang="en-US" altLang="ko-KR" sz="2000" dirty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 Narrow" pitchFamily="34" charset="0"/>
              </a:rPr>
              <a:t>[2] Who are the stakeholder of M2M consolidation?</a:t>
            </a:r>
            <a:endParaRPr lang="en-US" sz="3200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7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665312"/>
            <a:ext cx="7772400" cy="4572000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>
                <a:latin typeface="Arial Narrow" pitchFamily="34" charset="0"/>
              </a:rPr>
              <a:t>Stakeholder Candidates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Vertical Industry SDOs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ICT Networks SDOs</a:t>
            </a:r>
          </a:p>
          <a:p>
            <a:pPr lvl="1"/>
            <a:r>
              <a:rPr lang="en-US" sz="2000" dirty="0" smtClean="0">
                <a:latin typeface="Arial Narrow" pitchFamily="34" charset="0"/>
              </a:rPr>
              <a:t>Regional/Local Governance and Regulators</a:t>
            </a:r>
          </a:p>
          <a:p>
            <a:pPr lvl="1">
              <a:buNone/>
            </a:pPr>
            <a:endParaRPr lang="en-US" sz="2000" dirty="0" smtClean="0">
              <a:latin typeface="Arial Narrow" pitchFamily="34" charset="0"/>
            </a:endParaRPr>
          </a:p>
          <a:p>
            <a:pPr lvl="0"/>
            <a:r>
              <a:rPr lang="en-US" sz="2400" dirty="0" smtClean="0">
                <a:latin typeface="Arial Narrow" pitchFamily="34" charset="0"/>
              </a:rPr>
              <a:t>For vertical industry bodies, we believe that the following bodies are the good candidates from the perspective of Japan.</a:t>
            </a:r>
          </a:p>
          <a:p>
            <a:pPr lvl="1"/>
            <a:r>
              <a:rPr lang="en-US" altLang="ko-KR" sz="20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ITS Japan (Automotive)</a:t>
            </a:r>
          </a:p>
          <a:p>
            <a:pPr lvl="1"/>
            <a:r>
              <a:rPr lang="en-US" altLang="ko-KR" sz="20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Japan Smart Community Alliance (Energy)</a:t>
            </a:r>
          </a:p>
          <a:p>
            <a:pPr lvl="1"/>
            <a:r>
              <a:rPr lang="en-US" altLang="ko-KR" sz="20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Asian Development Bank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[5] Structure of M2M Consolidation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8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881336"/>
            <a:ext cx="7772400" cy="457200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We have no particular structure in mind, however it’s important to have a structure which </a:t>
            </a:r>
            <a:r>
              <a:rPr lang="en-US" sz="2400" dirty="0">
                <a:latin typeface="Arial Narrow" pitchFamily="34" charset="0"/>
              </a:rPr>
              <a:t>can address agreed </a:t>
            </a:r>
            <a:r>
              <a:rPr lang="en-US" sz="2400" dirty="0" smtClean="0">
                <a:latin typeface="Arial Narrow" pitchFamily="34" charset="0"/>
              </a:rPr>
              <a:t>upon</a:t>
            </a:r>
            <a:r>
              <a:rPr lang="en-US" sz="2400" dirty="0">
                <a:latin typeface="Arial Narrow" pitchFamily="34" charset="0"/>
              </a:rPr>
              <a:t> technical </a:t>
            </a:r>
            <a:r>
              <a:rPr lang="en-US" sz="2400" dirty="0" smtClean="0">
                <a:latin typeface="Arial Narrow" pitchFamily="34" charset="0"/>
              </a:rPr>
              <a:t>scope effectively </a:t>
            </a:r>
            <a:r>
              <a:rPr lang="en-US" sz="2400" dirty="0">
                <a:latin typeface="Arial Narrow" pitchFamily="34" charset="0"/>
              </a:rPr>
              <a:t>and facilitates the issues between </a:t>
            </a:r>
            <a:r>
              <a:rPr lang="en-US" sz="2400" dirty="0" smtClean="0">
                <a:latin typeface="Arial Narrow" pitchFamily="34" charset="0"/>
              </a:rPr>
              <a:t>working groups.</a:t>
            </a:r>
          </a:p>
          <a:p>
            <a:endParaRPr lang="en-US" sz="2400" dirty="0" smtClean="0">
              <a:latin typeface="Arial Narrow" pitchFamily="34" charset="0"/>
            </a:endParaRPr>
          </a:p>
          <a:p>
            <a:r>
              <a:rPr lang="en-US" sz="2400" dirty="0" smtClean="0">
                <a:latin typeface="Arial Narrow" pitchFamily="34" charset="0"/>
              </a:rPr>
              <a:t>We can focus on the high level structure such as organization partners and steering group at this stage and the remaining detail (working group and sub-working group leve</a:t>
            </a:r>
            <a:r>
              <a:rPr lang="en-US" sz="2400" dirty="0">
                <a:latin typeface="Arial Narrow" pitchFamily="34" charset="0"/>
              </a:rPr>
              <a:t>l</a:t>
            </a:r>
            <a:r>
              <a:rPr lang="en-US" sz="2400" dirty="0" smtClean="0">
                <a:latin typeface="Arial Narrow" pitchFamily="34" charset="0"/>
              </a:rPr>
              <a:t>) can be decided after forming a consolidation activity.</a:t>
            </a:r>
            <a:endParaRPr lang="en-US" sz="2400" dirty="0">
              <a:latin typeface="Arial Narrow" pitchFamily="34" charset="0"/>
            </a:endParaRPr>
          </a:p>
          <a:p>
            <a:pPr lvl="0"/>
            <a:endParaRPr lang="en-US" altLang="ko-KR" sz="1800" dirty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71400"/>
            <a:ext cx="77724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 Narrow" pitchFamily="34" charset="0"/>
              </a:rPr>
              <a:t>[6] Secretariat of M2M Consolidation</a:t>
            </a:r>
            <a:endParaRPr lang="en-US" sz="3600" b="1" dirty="0">
              <a:latin typeface="Arial Narrow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7DDE-4B5F-4E8F-919B-9E6B962CF27A}" type="slidenum">
              <a:rPr lang="en-US" smtClean="0">
                <a:latin typeface="Arial Narrow" pitchFamily="34" charset="0"/>
              </a:rPr>
              <a:pPr/>
              <a:t>9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01762"/>
            <a:ext cx="7772400" cy="4572000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Arial Narrow" pitchFamily="34" charset="0"/>
              </a:rPr>
              <a:t>We believe that “</a:t>
            </a:r>
            <a:r>
              <a:rPr lang="en-GB" sz="20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M2M secretariat and officers support” drafted by the industry group covers the required function and support. Efficient and effective secretariat support is </a:t>
            </a:r>
            <a:r>
              <a:rPr lang="en-US" sz="20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strongly </a:t>
            </a:r>
            <a:r>
              <a:rPr lang="en-GB" sz="20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desired.</a:t>
            </a:r>
            <a:endParaRPr lang="en-US" altLang="ko-KR" sz="2000" dirty="0">
              <a:latin typeface="Arial Narrow" pitchFamily="34" charset="0"/>
            </a:endParaRPr>
          </a:p>
          <a:p>
            <a:endParaRPr lang="en-GB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M2M PP Management support: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Specification management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CR management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CR Implementation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CR database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Release management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LS management and forwarding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WI management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Website construction, management and maintenance (as a minimum meeting documents, approved specifications, how to join, meeting calendars, organisation structure, elected officials, contacts, meeting registration, CR database, WI  database and status)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Mailing lists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Membership management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Meeting calendar and invitations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Electronic meeting organization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err="1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Wifi</a:t>
            </a:r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 support at physical meeting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Local server support at the physical meeting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Meeting reporting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Work Items management and Release Status Reporting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>
              <a:buNone/>
            </a:pPr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 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Meeting organization: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Location and Hotel 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Beams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Meeting rooms</a:t>
            </a:r>
            <a:endParaRPr lang="en-US" sz="900" dirty="0" smtClean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  <a:p>
            <a:pPr lvl="1"/>
            <a:r>
              <a:rPr lang="en-GB" sz="900" dirty="0" smtClean="0">
                <a:latin typeface="Arial Narrow" pitchFamily="34" charset="0"/>
                <a:ea typeface="メイリオ" pitchFamily="50" charset="-128"/>
                <a:cs typeface="メイリオ" pitchFamily="50" charset="-128"/>
              </a:rPr>
              <a:t>Delegates rooms pre-booking and cost reduction</a:t>
            </a:r>
            <a:endParaRPr lang="en-US" sz="900" dirty="0">
              <a:latin typeface="Arial Narrow" pitchFamily="34" charset="0"/>
              <a:ea typeface="メイリオ" pitchFamily="50" charset="-128"/>
              <a:cs typeface="メイリオ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915</TotalTime>
  <Words>845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Equity</vt:lpstr>
      <vt:lpstr>ARIB/TTC’s Feedback on Consolidation Issues</vt:lpstr>
      <vt:lpstr>Overview</vt:lpstr>
      <vt:lpstr>[0] Criteria for Successful Consolidation</vt:lpstr>
      <vt:lpstr>[3] How to engage M2M verticals including value statement?</vt:lpstr>
      <vt:lpstr>[4] Technical Scope of M2M Consolidation</vt:lpstr>
      <vt:lpstr>[1] Type of M2M Consolidation</vt:lpstr>
      <vt:lpstr>[2] Who are the stakeholder of M2M consolidation?</vt:lpstr>
      <vt:lpstr>[5] Structure of M2M Consolidation</vt:lpstr>
      <vt:lpstr>[6] Secretariat of M2M Consolidation</vt:lpstr>
      <vt:lpstr>Consolidation Timeline</vt:lpstr>
    </vt:vector>
  </TitlesOfParts>
  <Company>Qualcomm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8月会合への対処方針（案）</dc:title>
  <dc:creator>Qualcomm User</dc:creator>
  <cp:lastModifiedBy>Steve Barclay</cp:lastModifiedBy>
  <cp:revision>68</cp:revision>
  <dcterms:created xsi:type="dcterms:W3CDTF">2011-07-27T02:44:17Z</dcterms:created>
  <dcterms:modified xsi:type="dcterms:W3CDTF">2011-08-15T12:23:29Z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1727894650</vt:i4>
  </property>
  <property fmtid="{D5CDD505-2E9C-101B-9397-08002B2CF9AE}" pid="4" name="_EmailSubject">
    <vt:lpwstr>[arib-m2m-ah:10036] Re: ワシントン会合入力文書</vt:lpwstr>
  </property>
  <property fmtid="{D5CDD505-2E9C-101B-9397-08002B2CF9AE}" pid="5" name="_AuthorEmail">
    <vt:lpwstr>nuchida@qualcomm.com</vt:lpwstr>
  </property>
  <property fmtid="{D5CDD505-2E9C-101B-9397-08002B2CF9AE}" pid="6" name="_AuthorEmailDisplayName">
    <vt:lpwstr>Uchida, Nobuyuki</vt:lpwstr>
  </property>
</Properties>
</file>