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61" r:id="rId5"/>
    <p:sldId id="259" r:id="rId6"/>
    <p:sldId id="262" r:id="rId7"/>
    <p:sldId id="263" r:id="rId8"/>
    <p:sldId id="264" r:id="rId9"/>
    <p:sldId id="265" r:id="rId10"/>
    <p:sldId id="260" r:id="rId11"/>
  </p:sldIdLst>
  <p:sldSz cx="9144000" cy="6858000" type="screen4x3"/>
  <p:notesSz cx="6858000" cy="92964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66"/>
    <a:srgbClr val="0F1D80"/>
    <a:srgbClr val="293896"/>
    <a:srgbClr val="000066"/>
    <a:srgbClr val="1721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2" d="100"/>
          <a:sy n="82" d="100"/>
        </p:scale>
        <p:origin x="-798" y="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AA840507-995E-4FED-A3C6-9C5F245936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6487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16425"/>
            <a:ext cx="548640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D2800CB-71C7-45CE-B7AF-33BECD3C79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7499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8"/>
          <p:cNvGraphicFramePr>
            <a:graphicFrameLocks noChangeAspect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5" name="Image" r:id="rId3" imgW="21028571" imgH="14628571" progId="">
                  <p:embed/>
                </p:oleObj>
              </mc:Choice>
              <mc:Fallback>
                <p:oleObj name="Image" r:id="rId3" imgW="21028571" imgH="14628571" progId="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0" cy="685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295400"/>
            <a:ext cx="7772400" cy="1470025"/>
          </a:xfrm>
        </p:spPr>
        <p:txBody>
          <a:bodyPr/>
          <a:lstStyle>
            <a:lvl1pPr algn="ctr">
              <a:defRPr sz="3200"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124200"/>
            <a:ext cx="6400800" cy="2286000"/>
          </a:xfrm>
        </p:spPr>
        <p:txBody>
          <a:bodyPr/>
          <a:lstStyle>
            <a:lvl1pPr marL="0" indent="0" algn="ctr">
              <a:buFontTx/>
              <a:buNone/>
              <a:defRPr sz="24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DFD7DE-D7CA-4AB2-AB4E-B23D41A1F4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0"/>
            <a:ext cx="20574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33400"/>
            <a:ext cx="60198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243838-B85D-4D55-B64E-91085F0F00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331BF6-1E4B-4BBB-BC38-2AC13C3B8E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8A3283-F1A5-40E4-9395-BD57E9D3C2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78D88F-5233-4DDC-82DE-521BE66D64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6C71FD-9130-4935-BD99-B123D719EA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1F7B3C-EDF8-4FD1-B7CC-48102E24AD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360647-8A9F-423A-9459-7EFB8A9DB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FAE2B7-CC49-4AAA-86D2-052FA00357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838265-F159-43A6-B6B0-1D8C092790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11"/>
          <p:cNvGraphicFramePr>
            <a:graphicFrameLocks noChangeAspect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Image" r:id="rId14" imgW="21028571" imgH="14628571" progId="">
                  <p:embed/>
                </p:oleObj>
              </mc:Choice>
              <mc:Fallback>
                <p:oleObj name="Image" r:id="rId14" imgW="21028571" imgH="14628571" progId="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0" cy="685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BBE0E3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76200"/>
            <a:ext cx="7467600" cy="88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143000"/>
            <a:ext cx="83058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733800" y="6496050"/>
            <a:ext cx="21336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7B11B2F8-074B-41FE-A795-7F75CC4A5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3"/>
          <p:cNvSpPr>
            <a:spLocks noChangeArrowheads="1"/>
          </p:cNvSpPr>
          <p:nvPr userDrawn="1"/>
        </p:nvSpPr>
        <p:spPr bwMode="auto">
          <a:xfrm>
            <a:off x="-63500" y="62484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003366"/>
                </a:solidFill>
              </a:rPr>
              <a:t>Meeting of Potential M2M Consolidation Partners #2</a:t>
            </a:r>
          </a:p>
        </p:txBody>
      </p:sp>
      <p:sp>
        <p:nvSpPr>
          <p:cNvPr id="8" name="Rectangle 13"/>
          <p:cNvSpPr>
            <a:spLocks noChangeArrowheads="1"/>
          </p:cNvSpPr>
          <p:nvPr userDrawn="1"/>
        </p:nvSpPr>
        <p:spPr bwMode="auto">
          <a:xfrm>
            <a:off x="6705600" y="6324600"/>
            <a:ext cx="21336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sz="1200">
                <a:solidFill>
                  <a:srgbClr val="003366"/>
                </a:solidFill>
              </a:rPr>
              <a:t>17-18 August 2011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3366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3366"/>
          </a:solidFill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3366"/>
          </a:solidFill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3366"/>
          </a:solidFill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3366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3366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3366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3366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3366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rgbClr val="003366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rgbClr val="003366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rgbClr val="003366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rgbClr val="003366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003366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003366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003366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003366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0033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dirty="0" smtClean="0"/>
              <a:t>4.1    [0] Criteria for Successful Consolidation</a:t>
            </a:r>
          </a:p>
        </p:txBody>
      </p:sp>
      <p:sp>
        <p:nvSpPr>
          <p:cNvPr id="3075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124200"/>
            <a:ext cx="6934200" cy="2286000"/>
          </a:xfrm>
        </p:spPr>
        <p:txBody>
          <a:bodyPr/>
          <a:lstStyle/>
          <a:p>
            <a:pPr eaLnBrk="1" hangingPunct="1"/>
            <a:r>
              <a:rPr lang="en-US" dirty="0" smtClean="0"/>
              <a:t>ATIS Delegation</a:t>
            </a:r>
          </a:p>
          <a:p>
            <a:pPr eaLnBrk="1" hangingPunct="1"/>
            <a:r>
              <a:rPr lang="en-US" dirty="0" smtClean="0"/>
              <a:t>Presenter:   Gale Lightfoot (Cisco Systems)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Meeting of Potential M2M Consolidation Partners #2</a:t>
            </a:r>
          </a:p>
          <a:p>
            <a:pPr eaLnBrk="1" hangingPunct="1"/>
            <a:r>
              <a:rPr lang="en-US" dirty="0" smtClean="0"/>
              <a:t>Washington DC, USA</a:t>
            </a:r>
          </a:p>
          <a:p>
            <a:pPr eaLnBrk="1" hangingPunct="1"/>
            <a:r>
              <a:rPr lang="en-US" dirty="0" smtClean="0"/>
              <a:t>17-18 August 2011</a:t>
            </a:r>
          </a:p>
        </p:txBody>
      </p:sp>
      <p:sp>
        <p:nvSpPr>
          <p:cNvPr id="2" name="Rectangle 1"/>
          <p:cNvSpPr/>
          <p:nvPr/>
        </p:nvSpPr>
        <p:spPr>
          <a:xfrm>
            <a:off x="3810000" y="6550223"/>
            <a:ext cx="149752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M2MCons02_07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fld id="{AD971643-3E29-49A1-8429-2967EB0B8CEB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0"/>
            <a:ext cx="7467600" cy="884238"/>
          </a:xfrm>
        </p:spPr>
        <p:txBody>
          <a:bodyPr/>
          <a:lstStyle/>
          <a:p>
            <a:pPr algn="ctr"/>
            <a:r>
              <a:rPr lang="en-US" dirty="0" smtClean="0"/>
              <a:t>Criteria (5), continued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 smtClean="0"/>
              <a:t>Organization Structure including:  Secretariat, Logistics, Funding/Dues, Membership Process, Voting, Operating Rules, IPR Related Issues </a:t>
            </a:r>
            <a:r>
              <a:rPr lang="en-US" sz="2000" dirty="0" smtClean="0"/>
              <a:t>(e.g., trademark, copyright, marketing, promotion, etc.)  (cont’d)</a:t>
            </a:r>
            <a:endParaRPr lang="en-US" dirty="0" smtClean="0"/>
          </a:p>
          <a:p>
            <a:pPr lvl="1"/>
            <a:r>
              <a:rPr lang="en-US" dirty="0" smtClean="0"/>
              <a:t>Achieved During Formation</a:t>
            </a:r>
          </a:p>
          <a:p>
            <a:pPr lvl="2"/>
            <a:r>
              <a:rPr lang="en-US" dirty="0" smtClean="0"/>
              <a:t>Formal agreement covering all topics in above to be approved and signed by all founding members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fld id="{AD971643-3E29-49A1-8429-2967EB0B8CEB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0"/>
            <a:ext cx="7467600" cy="884238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Introduction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802944"/>
            <a:ext cx="8305800" cy="5445456"/>
          </a:xfrm>
        </p:spPr>
        <p:txBody>
          <a:bodyPr/>
          <a:lstStyle/>
          <a:p>
            <a:pPr eaLnBrk="1" hangingPunct="1"/>
            <a:r>
              <a:rPr lang="en-US" sz="2400" dirty="0" smtClean="0"/>
              <a:t>Just for the sake of convenience, throughout this document a potential M2M standards consolidation activity is called:  </a:t>
            </a:r>
          </a:p>
          <a:p>
            <a:pPr eaLnBrk="1" hangingPunct="1"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M2M</a:t>
            </a:r>
            <a:r>
              <a:rPr lang="en-US" sz="2400" dirty="0" smtClean="0"/>
              <a:t> Global Harmonization Initiative (</a:t>
            </a:r>
            <a:r>
              <a:rPr lang="en-US" sz="2400" dirty="0" err="1" smtClean="0"/>
              <a:t>MGHI</a:t>
            </a:r>
            <a:r>
              <a:rPr lang="en-US" sz="2400" dirty="0" smtClean="0"/>
              <a:t>)</a:t>
            </a:r>
          </a:p>
          <a:p>
            <a:pPr eaLnBrk="1" hangingPunct="1"/>
            <a:r>
              <a:rPr lang="en-US" sz="2400" dirty="0" smtClean="0"/>
              <a:t>Each Criteria presented is categorized as either:</a:t>
            </a:r>
          </a:p>
          <a:p>
            <a:pPr lvl="1"/>
            <a:r>
              <a:rPr lang="en-US" sz="2200" dirty="0" smtClean="0"/>
              <a:t>“Agreement Threshold”:   basic level of agreement needs to be reached on this item by the initial “Partners” as a threshold to achieve a “Go” decision to initiate an </a:t>
            </a:r>
            <a:r>
              <a:rPr lang="en-US" sz="2200" dirty="0" err="1" smtClean="0"/>
              <a:t>MGHI</a:t>
            </a:r>
            <a:r>
              <a:rPr lang="en-US" sz="2200" dirty="0" smtClean="0"/>
              <a:t>.</a:t>
            </a:r>
          </a:p>
          <a:p>
            <a:pPr lvl="1"/>
            <a:r>
              <a:rPr lang="en-US" sz="2200" dirty="0" smtClean="0"/>
              <a:t>“Achieved During Formation”:  agreement on this item can be achieved during the formation of an MGHI (i.e., after the “Go” decision has been made)</a:t>
            </a:r>
            <a:endParaRPr lang="en-US" dirty="0" smtClean="0"/>
          </a:p>
          <a:p>
            <a:pPr eaLnBrk="1" hangingPunct="1"/>
            <a:r>
              <a:rPr lang="en-US" sz="2400" dirty="0" smtClean="0"/>
              <a:t>The Criteria are listed in ATIS view of priority.</a:t>
            </a:r>
          </a:p>
          <a:p>
            <a:r>
              <a:rPr lang="en-US" sz="2400" dirty="0" smtClean="0"/>
              <a:t>This list presents an “optimum” set of thresholds to facilitate the most successful start for an MGHI that can move forward quickly once established.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fld id="{AD971643-3E29-49A1-8429-2967EB0B8CEB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0"/>
            <a:ext cx="7467600" cy="884238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Criteria (1)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8458200" cy="4800600"/>
          </a:xfrm>
        </p:spPr>
        <p:txBody>
          <a:bodyPr/>
          <a:lstStyle/>
          <a:p>
            <a:pPr eaLnBrk="1" hangingPunct="1"/>
            <a:r>
              <a:rPr lang="en-US" dirty="0" smtClean="0"/>
              <a:t>Vertical Participation</a:t>
            </a:r>
          </a:p>
          <a:p>
            <a:pPr lvl="1"/>
            <a:r>
              <a:rPr lang="en-US" dirty="0" smtClean="0"/>
              <a:t>Agreement Threshold</a:t>
            </a:r>
          </a:p>
          <a:p>
            <a:pPr lvl="2"/>
            <a:r>
              <a:rPr lang="en-US" dirty="0" smtClean="0"/>
              <a:t>Commitment from several (at least 3) “significant” vertical market </a:t>
            </a:r>
            <a:r>
              <a:rPr lang="en-US" dirty="0" err="1" smtClean="0"/>
              <a:t>SDOs</a:t>
            </a:r>
            <a:r>
              <a:rPr lang="en-US" dirty="0" smtClean="0"/>
              <a:t>/</a:t>
            </a:r>
            <a:r>
              <a:rPr lang="en-US" dirty="0" err="1" smtClean="0"/>
              <a:t>Fora</a:t>
            </a:r>
            <a:r>
              <a:rPr lang="en-US" dirty="0" smtClean="0"/>
              <a:t>/Associations to participate in a </a:t>
            </a:r>
            <a:r>
              <a:rPr lang="en-US" dirty="0" err="1" smtClean="0"/>
              <a:t>MGHI</a:t>
            </a:r>
            <a:r>
              <a:rPr lang="en-US" dirty="0" smtClean="0"/>
              <a:t>.    </a:t>
            </a:r>
          </a:p>
          <a:p>
            <a:pPr lvl="3"/>
            <a:r>
              <a:rPr lang="en-US" dirty="0" smtClean="0"/>
              <a:t>These are labeled “Vertical Market Partners” (VMP) for convenience</a:t>
            </a:r>
          </a:p>
          <a:p>
            <a:pPr lvl="3"/>
            <a:r>
              <a:rPr lang="en-US" dirty="0" smtClean="0"/>
              <a:t>“Significant” = measurable scale; large market importance; and large regional(s) covered by the Vertical </a:t>
            </a:r>
          </a:p>
          <a:p>
            <a:pPr lvl="3"/>
            <a:r>
              <a:rPr lang="en-US" dirty="0" smtClean="0"/>
              <a:t>Preferable that the VMPs be global in scope</a:t>
            </a:r>
          </a:p>
          <a:p>
            <a:pPr lvl="3"/>
            <a:r>
              <a:rPr lang="en-US" dirty="0" smtClean="0"/>
              <a:t>Examples include:  Connected Home, Connected Vehicle/</a:t>
            </a:r>
            <a:r>
              <a:rPr lang="en-US" dirty="0" err="1" smtClean="0"/>
              <a:t>telematics</a:t>
            </a:r>
            <a:r>
              <a:rPr lang="en-US" dirty="0" smtClean="0"/>
              <a:t>, </a:t>
            </a:r>
            <a:r>
              <a:rPr lang="en-US" dirty="0" err="1" smtClean="0"/>
              <a:t>eHealth</a:t>
            </a:r>
            <a:r>
              <a:rPr lang="en-US" dirty="0" smtClean="0"/>
              <a:t>, Smart Grid, etc.</a:t>
            </a:r>
          </a:p>
          <a:p>
            <a:pPr lvl="3"/>
            <a:r>
              <a:rPr lang="en-US" dirty="0" smtClean="0"/>
              <a:t>Committed participation of VMPs from the initiation of the </a:t>
            </a:r>
            <a:r>
              <a:rPr lang="en-US" dirty="0" err="1" smtClean="0"/>
              <a:t>MGHI</a:t>
            </a:r>
            <a:endParaRPr lang="en-US" dirty="0" smtClean="0"/>
          </a:p>
          <a:p>
            <a:pPr lvl="3">
              <a:buNone/>
            </a:pPr>
            <a:r>
              <a:rPr lang="en-US" dirty="0" smtClean="0"/>
              <a:t>	is required to:	</a:t>
            </a:r>
          </a:p>
          <a:p>
            <a:pPr lvl="4"/>
            <a:r>
              <a:rPr lang="en-US" dirty="0" smtClean="0"/>
              <a:t>ensure the </a:t>
            </a:r>
            <a:r>
              <a:rPr lang="en-US" dirty="0" err="1" smtClean="0"/>
              <a:t>MGHI</a:t>
            </a:r>
            <a:r>
              <a:rPr lang="en-US" dirty="0" smtClean="0"/>
              <a:t> works is not that of a telecom-centric organization</a:t>
            </a:r>
          </a:p>
          <a:p>
            <a:pPr lvl="4"/>
            <a:r>
              <a:rPr lang="en-US" dirty="0" smtClean="0"/>
              <a:t>properly focus and balance the work</a:t>
            </a:r>
          </a:p>
          <a:p>
            <a:pPr lvl="4"/>
            <a:r>
              <a:rPr lang="en-US" dirty="0" smtClean="0"/>
              <a:t>ensure there is value to the vertical markets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fld id="{AD971643-3E29-49A1-8429-2967EB0B8CEB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0"/>
            <a:ext cx="7467600" cy="884238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Criteria (1), continued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8458200" cy="4800600"/>
          </a:xfrm>
        </p:spPr>
        <p:txBody>
          <a:bodyPr/>
          <a:lstStyle/>
          <a:p>
            <a:pPr eaLnBrk="1" hangingPunct="1"/>
            <a:r>
              <a:rPr lang="en-US" dirty="0" smtClean="0"/>
              <a:t>Vertical Participation (cont’d)</a:t>
            </a:r>
          </a:p>
          <a:p>
            <a:pPr lvl="1"/>
            <a:r>
              <a:rPr lang="en-US" dirty="0" smtClean="0"/>
              <a:t>Agreement Threshold, cont’d</a:t>
            </a:r>
          </a:p>
          <a:p>
            <a:pPr lvl="2"/>
            <a:r>
              <a:rPr lang="en-US" dirty="0" smtClean="0"/>
              <a:t>Agreement for equal participation, rights and position for VMPs</a:t>
            </a:r>
          </a:p>
          <a:p>
            <a:pPr lvl="2"/>
            <a:r>
              <a:rPr lang="en-US" dirty="0" smtClean="0"/>
              <a:t>Balance among industries represented by the VMPs is required </a:t>
            </a:r>
            <a:r>
              <a:rPr lang="en-US" sz="1800" dirty="0" smtClean="0"/>
              <a:t>(whether regional or global) </a:t>
            </a:r>
            <a:endParaRPr lang="en-US" dirty="0" smtClean="0"/>
          </a:p>
          <a:p>
            <a:pPr lvl="2"/>
            <a:r>
              <a:rPr lang="en-US" dirty="0" smtClean="0"/>
              <a:t>The ratio of regions represented by the VMPs is preferred to approximately reflect the ratios represented in M2M-Cons01(11)17</a:t>
            </a:r>
          </a:p>
          <a:p>
            <a:pPr lvl="2"/>
            <a:r>
              <a:rPr lang="en-US" dirty="0" smtClean="0"/>
              <a:t>Each regions should identify their candidate VMPs since each region has different focus, participation level, numbers of verticals, etc.</a:t>
            </a:r>
          </a:p>
          <a:p>
            <a:pPr lvl="1"/>
            <a:r>
              <a:rPr lang="en-US" dirty="0" smtClean="0"/>
              <a:t>Achieved During Formation</a:t>
            </a:r>
          </a:p>
          <a:p>
            <a:pPr lvl="2"/>
            <a:r>
              <a:rPr lang="en-US" dirty="0" smtClean="0"/>
              <a:t>Several additional vertical market SDOs/</a:t>
            </a:r>
            <a:r>
              <a:rPr lang="en-US" dirty="0" err="1" smtClean="0"/>
              <a:t>Fora</a:t>
            </a:r>
            <a:r>
              <a:rPr lang="en-US" dirty="0" smtClean="0"/>
              <a:t>/Associations to agree to participate in a MGHI should be an objective </a:t>
            </a:r>
            <a:r>
              <a:rPr lang="en-US" sz="1800" dirty="0" smtClean="0"/>
              <a:t>(regional or global)</a:t>
            </a:r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fld id="{AD971643-3E29-49A1-8429-2967EB0B8CEB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0"/>
            <a:ext cx="7467600" cy="884238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Criteria (2)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458200" cy="4800600"/>
          </a:xfrm>
        </p:spPr>
        <p:txBody>
          <a:bodyPr/>
          <a:lstStyle/>
          <a:p>
            <a:pPr lvl="0"/>
            <a:r>
              <a:rPr lang="en-US" dirty="0" smtClean="0"/>
              <a:t>Technical Scope</a:t>
            </a:r>
          </a:p>
          <a:p>
            <a:pPr lvl="1"/>
            <a:r>
              <a:rPr lang="en-US" dirty="0" smtClean="0"/>
              <a:t>Agreement Threshold</a:t>
            </a:r>
          </a:p>
          <a:p>
            <a:pPr lvl="2"/>
            <a:r>
              <a:rPr lang="en-US" dirty="0" smtClean="0"/>
              <a:t>Agreement that initial scope is FOCUSED on three items/areas:</a:t>
            </a:r>
          </a:p>
          <a:p>
            <a:pPr lvl="3"/>
            <a:r>
              <a:rPr lang="en-US" dirty="0" smtClean="0"/>
              <a:t>Service Layer </a:t>
            </a:r>
            <a:r>
              <a:rPr lang="en-US" sz="1600" dirty="0" smtClean="0"/>
              <a:t>(definition of “Service Layer” to be clearly defined and agreed)</a:t>
            </a:r>
            <a:endParaRPr lang="en-US" dirty="0" smtClean="0"/>
          </a:p>
          <a:p>
            <a:pPr lvl="3"/>
            <a:r>
              <a:rPr lang="en-US" dirty="0" smtClean="0"/>
              <a:t>Test Specifications for Service Layer</a:t>
            </a:r>
          </a:p>
          <a:p>
            <a:pPr lvl="3"/>
            <a:r>
              <a:rPr lang="en-US" dirty="0" smtClean="0"/>
              <a:t>Conformance for Service Layer</a:t>
            </a:r>
          </a:p>
          <a:p>
            <a:pPr lvl="2"/>
            <a:r>
              <a:rPr lang="en-US" dirty="0" smtClean="0"/>
              <a:t>Agreement that an initial MGHI activity is to jointly analyze, with the VMPs, the intricacies/issues of defining a Common Service Layer across multiple verticals</a:t>
            </a:r>
          </a:p>
          <a:p>
            <a:pPr lvl="3"/>
            <a:r>
              <a:rPr lang="en-US" dirty="0" smtClean="0"/>
              <a:t>Discover divergences - &gt; Address as early as possible </a:t>
            </a:r>
          </a:p>
          <a:p>
            <a:pPr lvl="2"/>
            <a:r>
              <a:rPr lang="en-US" dirty="0" smtClean="0"/>
              <a:t>Agreement for Common Service Layer to be access network agnostic</a:t>
            </a:r>
            <a:endParaRPr lang="en-US" sz="1800" dirty="0" smtClean="0"/>
          </a:p>
          <a:p>
            <a:pPr lvl="2"/>
            <a:r>
              <a:rPr lang="en-US" dirty="0" smtClean="0"/>
              <a:t>Willingness from other </a:t>
            </a:r>
            <a:r>
              <a:rPr lang="en-US" dirty="0" err="1" smtClean="0"/>
              <a:t>SDOs</a:t>
            </a:r>
            <a:r>
              <a:rPr lang="en-US" dirty="0" smtClean="0"/>
              <a:t>/</a:t>
            </a:r>
            <a:r>
              <a:rPr lang="en-US" dirty="0" err="1" smtClean="0"/>
              <a:t>Fora</a:t>
            </a:r>
            <a:r>
              <a:rPr lang="en-US" dirty="0" smtClean="0"/>
              <a:t>/Associations that relevant work will be contributed or shared with </a:t>
            </a:r>
            <a:r>
              <a:rPr lang="en-US" dirty="0" err="1" smtClean="0"/>
              <a:t>MGHI</a:t>
            </a:r>
            <a:endParaRPr lang="en-US" dirty="0" smtClean="0"/>
          </a:p>
          <a:p>
            <a:pPr lvl="3"/>
            <a:r>
              <a:rPr lang="en-US" dirty="0" smtClean="0"/>
              <a:t>Liaison; Transfer; etc.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fld id="{AD971643-3E29-49A1-8429-2967EB0B8CEB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0"/>
            <a:ext cx="7467600" cy="884238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Criteria (2), continued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8305800" cy="4876800"/>
          </a:xfrm>
        </p:spPr>
        <p:txBody>
          <a:bodyPr/>
          <a:lstStyle/>
          <a:p>
            <a:pPr lvl="0"/>
            <a:r>
              <a:rPr lang="en-US" dirty="0" smtClean="0"/>
              <a:t>Technical Scope (cont’d)</a:t>
            </a:r>
          </a:p>
          <a:p>
            <a:pPr lvl="1"/>
            <a:r>
              <a:rPr lang="en-US" dirty="0" smtClean="0"/>
              <a:t>Achieved During Formation</a:t>
            </a:r>
          </a:p>
          <a:p>
            <a:pPr lvl="2"/>
            <a:r>
              <a:rPr lang="en-US" dirty="0" smtClean="0"/>
              <a:t>Identification and integration of regional/government requirements and agencies</a:t>
            </a:r>
          </a:p>
          <a:p>
            <a:pPr lvl="2"/>
            <a:r>
              <a:rPr lang="en-US" dirty="0" smtClean="0"/>
              <a:t>Reaching agreement for additional scope and/or ongoing work of </a:t>
            </a:r>
            <a:r>
              <a:rPr lang="en-US" dirty="0" err="1" smtClean="0"/>
              <a:t>MGHI</a:t>
            </a:r>
            <a:endParaRPr lang="en-US" dirty="0" smtClean="0"/>
          </a:p>
          <a:p>
            <a:pPr lvl="3"/>
            <a:r>
              <a:rPr lang="en-US" dirty="0" smtClean="0"/>
              <a:t>Scope to be considered after Common Service Layer specification is complete (or sufficiently progressed?)</a:t>
            </a:r>
          </a:p>
          <a:p>
            <a:pPr lvl="3"/>
            <a:r>
              <a:rPr lang="en-US" dirty="0" smtClean="0"/>
              <a:t>Example:  whether to include other topics in the </a:t>
            </a:r>
            <a:r>
              <a:rPr lang="en-US" dirty="0" err="1" smtClean="0"/>
              <a:t>MGHI</a:t>
            </a:r>
            <a:r>
              <a:rPr lang="en-US" dirty="0" smtClean="0"/>
              <a:t> scope like Terminal/Device or Embedded Module related specifications or not?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fld id="{AD971643-3E29-49A1-8429-2967EB0B8CEB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0"/>
            <a:ext cx="7467600" cy="884238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Criteria (3)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382000" cy="5638800"/>
          </a:xfrm>
        </p:spPr>
        <p:txBody>
          <a:bodyPr/>
          <a:lstStyle/>
          <a:p>
            <a:pPr lvl="0"/>
            <a:r>
              <a:rPr lang="en-US" dirty="0" smtClean="0"/>
              <a:t>Timeline</a:t>
            </a:r>
          </a:p>
          <a:p>
            <a:pPr lvl="1"/>
            <a:r>
              <a:rPr lang="en-US" dirty="0" smtClean="0"/>
              <a:t>Agreement Threshold</a:t>
            </a:r>
          </a:p>
          <a:p>
            <a:pPr lvl="2"/>
            <a:r>
              <a:rPr lang="en-US" dirty="0" smtClean="0"/>
              <a:t>Identify and reach agreement on approximate, target time frame for initial Common Service Layer specification</a:t>
            </a:r>
          </a:p>
          <a:p>
            <a:pPr lvl="3"/>
            <a:r>
              <a:rPr lang="en-US" dirty="0" smtClean="0"/>
              <a:t>Targets</a:t>
            </a:r>
          </a:p>
          <a:p>
            <a:pPr lvl="3"/>
            <a:r>
              <a:rPr lang="en-US" dirty="0" smtClean="0"/>
              <a:t>Timeline</a:t>
            </a:r>
          </a:p>
          <a:p>
            <a:pPr lvl="1"/>
            <a:r>
              <a:rPr lang="en-US" dirty="0" smtClean="0"/>
              <a:t>Achieved During Formation</a:t>
            </a:r>
          </a:p>
          <a:p>
            <a:pPr lvl="2"/>
            <a:r>
              <a:rPr lang="en-US" dirty="0" smtClean="0"/>
              <a:t>Identify and reach agreement on </a:t>
            </a:r>
            <a:r>
              <a:rPr lang="en-US" dirty="0" err="1" smtClean="0"/>
              <a:t>workplan</a:t>
            </a:r>
            <a:r>
              <a:rPr lang="en-US" dirty="0" smtClean="0"/>
              <a:t> timeline including major milestones</a:t>
            </a:r>
          </a:p>
          <a:p>
            <a:pPr lvl="2"/>
            <a:r>
              <a:rPr lang="en-US" dirty="0" smtClean="0"/>
              <a:t>Identify and reach agreement on target time frame for additional scope and/or ongoing work of </a:t>
            </a:r>
            <a:r>
              <a:rPr lang="en-US" dirty="0" err="1" smtClean="0"/>
              <a:t>MGHI</a:t>
            </a:r>
            <a:endParaRPr lang="en-US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fld id="{AD971643-3E29-49A1-8429-2967EB0B8CEB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0"/>
            <a:ext cx="7467600" cy="884238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Criteria (4)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8458200" cy="4876800"/>
          </a:xfrm>
        </p:spPr>
        <p:txBody>
          <a:bodyPr/>
          <a:lstStyle/>
          <a:p>
            <a:pPr lvl="0"/>
            <a:r>
              <a:rPr lang="en-US" dirty="0" smtClean="0"/>
              <a:t>Organizational Relationships</a:t>
            </a:r>
          </a:p>
          <a:p>
            <a:pPr lvl="1"/>
            <a:r>
              <a:rPr lang="en-US" dirty="0" smtClean="0"/>
              <a:t>Agreement Threshold</a:t>
            </a:r>
          </a:p>
          <a:p>
            <a:pPr lvl="2"/>
            <a:r>
              <a:rPr lang="en-US" dirty="0" smtClean="0"/>
              <a:t>Identify and agreement on how MGHI will work with SDOs &amp; Consortia, including ITU-T, 3GPP, IEEE802, &amp; Vertical SDOs/Consortia  (list to be agreed)</a:t>
            </a:r>
          </a:p>
          <a:p>
            <a:pPr lvl="2"/>
            <a:r>
              <a:rPr lang="en-US" dirty="0" smtClean="0"/>
              <a:t>Identify and reach agreement on how to not disrupt access and core network work in </a:t>
            </a:r>
            <a:r>
              <a:rPr lang="en-US" dirty="0" err="1" smtClean="0"/>
              <a:t>3GPP</a:t>
            </a:r>
            <a:r>
              <a:rPr lang="en-US" dirty="0" smtClean="0"/>
              <a:t>/</a:t>
            </a:r>
            <a:r>
              <a:rPr lang="en-US" dirty="0" err="1" smtClean="0"/>
              <a:t>3GPP2</a:t>
            </a:r>
            <a:endParaRPr lang="en-US" dirty="0" smtClean="0"/>
          </a:p>
          <a:p>
            <a:pPr lvl="1"/>
            <a:r>
              <a:rPr lang="en-US" dirty="0" smtClean="0"/>
              <a:t>Achieved During Formation</a:t>
            </a:r>
          </a:p>
          <a:p>
            <a:pPr lvl="2"/>
            <a:r>
              <a:rPr lang="en-US" dirty="0" smtClean="0"/>
              <a:t>Determine relationships with regional/government agencies and their requirements</a:t>
            </a:r>
          </a:p>
          <a:p>
            <a:pPr lvl="2"/>
            <a:r>
              <a:rPr lang="en-US" dirty="0" smtClean="0"/>
              <a:t>Identify and agreement on how to work with other SDOs, </a:t>
            </a:r>
            <a:r>
              <a:rPr lang="en-US" dirty="0" err="1" smtClean="0"/>
              <a:t>Fora</a:t>
            </a:r>
            <a:r>
              <a:rPr lang="en-US" dirty="0" smtClean="0"/>
              <a:t>, Associations not in the Agreement Threshold list (includes Verticals)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fld id="{AD971643-3E29-49A1-8429-2967EB0B8CEB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0"/>
            <a:ext cx="7467600" cy="884238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Criteria (5)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762000"/>
            <a:ext cx="8458200" cy="4876800"/>
          </a:xfrm>
        </p:spPr>
        <p:txBody>
          <a:bodyPr/>
          <a:lstStyle/>
          <a:p>
            <a:pPr lvl="0"/>
            <a:r>
              <a:rPr lang="en-US" dirty="0" smtClean="0"/>
              <a:t>Organization Structure including:  </a:t>
            </a:r>
            <a:r>
              <a:rPr lang="en-US" sz="2400" dirty="0" smtClean="0"/>
              <a:t>Secretariat, Logistics, Funding/Dues, Membership Process, Voting, Operating Rules, IPR Related Issues </a:t>
            </a:r>
            <a:r>
              <a:rPr lang="en-US" sz="1800" dirty="0" smtClean="0"/>
              <a:t>(e.g. trademark, copyright, marketing, promotion, etc.) </a:t>
            </a:r>
            <a:endParaRPr lang="en-US" sz="2400" dirty="0" smtClean="0"/>
          </a:p>
          <a:p>
            <a:pPr lvl="1"/>
            <a:r>
              <a:rPr lang="en-US" dirty="0" smtClean="0"/>
              <a:t>Agreement Threshold</a:t>
            </a:r>
          </a:p>
          <a:p>
            <a:pPr lvl="2"/>
            <a:r>
              <a:rPr lang="en-US" dirty="0" smtClean="0"/>
              <a:t>EARLY Participation of Vertical Market Representatives in these discussions, decisions, agreements is required.</a:t>
            </a:r>
          </a:p>
          <a:p>
            <a:pPr lvl="2"/>
            <a:r>
              <a:rPr lang="en-US" dirty="0" smtClean="0"/>
              <a:t>Identify and reach agreement on most, if not all, of items in above (at least in principle of major points)</a:t>
            </a:r>
          </a:p>
          <a:p>
            <a:pPr lvl="2"/>
            <a:r>
              <a:rPr lang="en-US" dirty="0" smtClean="0"/>
              <a:t>In order to avoid “telecom-centric” perception, it is better to start from “fresh view” </a:t>
            </a:r>
          </a:p>
          <a:p>
            <a:pPr lvl="3"/>
            <a:r>
              <a:rPr lang="en-US" dirty="0" smtClean="0"/>
              <a:t>even though successful constructs from existing organizations like 3GPP should be brought to the table, so should constructs from non-telecom centric SDOs, </a:t>
            </a:r>
            <a:r>
              <a:rPr lang="en-US" dirty="0" err="1" smtClean="0"/>
              <a:t>fora</a:t>
            </a:r>
            <a:r>
              <a:rPr lang="en-US" dirty="0" smtClean="0"/>
              <a:t>, associations </a:t>
            </a:r>
          </a:p>
          <a:p>
            <a:pPr lvl="3"/>
            <a:r>
              <a:rPr lang="en-US" dirty="0" smtClean="0"/>
              <a:t>It is better to start from listing basic criteria and requirements that should be met by the Structure, Secretariat, Logistics, Funding/Dues, etc., and then bring forward the possible existing constructs or new constructs that meet those criteria and requirements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TIS_PPT_Template">
  <a:themeElements>
    <a:clrScheme name="ATIS_New082009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TIS_New082009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ATIS_New082009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TIS_New082009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TIS_New082009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TIS_New082009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TIS_New082009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TIS_New082009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TIS_New082009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TIS_New082009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TIS_New082009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TIS_New082009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TIS_New082009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TIS_New082009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ATIS_PPT_Template</Template>
  <TotalTime>228</TotalTime>
  <Words>577</Words>
  <Application>Microsoft Office PowerPoint</Application>
  <PresentationFormat>On-screen Show (4:3)</PresentationFormat>
  <Paragraphs>95</Paragraphs>
  <Slides>10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ATIS_PPT_Template</vt:lpstr>
      <vt:lpstr>Image</vt:lpstr>
      <vt:lpstr>4.1    [0] Criteria for Successful Consolidation</vt:lpstr>
      <vt:lpstr>Introduction</vt:lpstr>
      <vt:lpstr>Criteria (1)</vt:lpstr>
      <vt:lpstr>Criteria (1), continued</vt:lpstr>
      <vt:lpstr>Criteria (2)</vt:lpstr>
      <vt:lpstr>Criteria (2), continued</vt:lpstr>
      <vt:lpstr>Criteria (3)</vt:lpstr>
      <vt:lpstr>Criteria (4)</vt:lpstr>
      <vt:lpstr>Criteria (5)</vt:lpstr>
      <vt:lpstr>Criteria (5), continued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4.1  Criterial for Successful Consolidation</dc:title>
  <dc:creator>dfoote</dc:creator>
  <cp:lastModifiedBy>Steve Barclay</cp:lastModifiedBy>
  <cp:revision>23</cp:revision>
  <dcterms:created xsi:type="dcterms:W3CDTF">2011-08-11T16:35:20Z</dcterms:created>
  <dcterms:modified xsi:type="dcterms:W3CDTF">2011-08-15T21:17:59Z</dcterms:modified>
</cp:coreProperties>
</file>