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F1D80"/>
    <a:srgbClr val="293896"/>
    <a:srgbClr val="000066"/>
    <a:srgbClr val="172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CFEAC5E-F232-4261-8F59-89435D32C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07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A384AE-7420-4E7A-94A8-104294018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6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Image" r:id="rId3" imgW="21028571" imgH="14628571" progId="Photoshop.Image.10">
                  <p:embed/>
                </p:oleObj>
              </mc:Choice>
              <mc:Fallback>
                <p:oleObj name="Image" r:id="rId3" imgW="21028571" imgH="14628571" progId="Photoshop.Image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 algn="ctr">
              <a:defRPr sz="3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Title of Presentation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22860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Presentation Subtitle</a:t>
            </a:r>
          </a:p>
          <a:p>
            <a:pPr lvl="0"/>
            <a:r>
              <a:rPr lang="en-US" noProof="0" smtClean="0"/>
              <a:t>Presenter</a:t>
            </a:r>
          </a:p>
          <a:p>
            <a:pPr lvl="0"/>
            <a:r>
              <a:rPr lang="en-US" noProof="0" smtClean="0"/>
              <a:t>Date</a:t>
            </a:r>
          </a:p>
          <a:p>
            <a:pPr lvl="0"/>
            <a:r>
              <a:rPr lang="en-US" noProof="0" smtClean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124035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F53A7-1446-47F1-A778-128707BFE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6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D50C8-A34B-47CE-9EAF-0AE5D759D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2AD18-C6B8-461D-80E6-43A020CC9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0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223E7-939D-48D2-A549-1F2093874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8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C34CE-77DF-4BC8-937A-23456C37A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4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56220-CB80-40EB-9A1A-163186F1E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1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DEABD-145B-4380-A5E3-7E4C73E7E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63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7DC07-2CD7-47EF-B08E-1FCD9E4A0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3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9DFC8-B87A-4FDA-A1C6-20CDCC856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6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50F34-AB8B-43F8-8B02-9545E3706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1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Image" r:id="rId14" imgW="21028571" imgH="14628571" progId="Photoshop.Image.10">
                  <p:embed/>
                </p:oleObj>
              </mc:Choice>
              <mc:Fallback>
                <p:oleObj name="Image" r:id="rId14" imgW="21028571" imgH="14628571" progId="Photoshop.Image.10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496050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E20B5EB6-097B-411F-BA87-252278B40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13"/>
          <p:cNvSpPr>
            <a:spLocks noChangeArrowheads="1"/>
          </p:cNvSpPr>
          <p:nvPr userDrawn="1"/>
        </p:nvSpPr>
        <p:spPr bwMode="auto">
          <a:xfrm>
            <a:off x="-635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1200">
                <a:solidFill>
                  <a:srgbClr val="003366"/>
                </a:solidFill>
                <a:latin typeface="Calibri" pitchFamily="34" charset="0"/>
              </a:rPr>
              <a:t>Meeting of Potential M2M Consolidation Partners #2</a:t>
            </a:r>
          </a:p>
        </p:txBody>
      </p:sp>
      <p:sp>
        <p:nvSpPr>
          <p:cNvPr id="1031" name="Rectangle 13"/>
          <p:cNvSpPr>
            <a:spLocks noChangeArrowheads="1"/>
          </p:cNvSpPr>
          <p:nvPr userDrawn="1"/>
        </p:nvSpPr>
        <p:spPr bwMode="auto">
          <a:xfrm>
            <a:off x="6705600" y="6324600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200">
                <a:solidFill>
                  <a:srgbClr val="003366"/>
                </a:solidFill>
                <a:latin typeface="Calibri" pitchFamily="34" charset="0"/>
              </a:rPr>
              <a:t>17-18 August 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4.8   [6] Secretariat of M2M Consolidation 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124200"/>
            <a:ext cx="7315200" cy="2286000"/>
          </a:xfrm>
        </p:spPr>
        <p:txBody>
          <a:bodyPr/>
          <a:lstStyle/>
          <a:p>
            <a:r>
              <a:rPr lang="en-US" smtClean="0"/>
              <a:t>Susan Miller, ATIS Head of Delegation</a:t>
            </a:r>
          </a:p>
          <a:p>
            <a:r>
              <a:rPr lang="en-US" smtClean="0"/>
              <a:t>(President &amp; CEO, ATIS)</a:t>
            </a:r>
          </a:p>
          <a:p>
            <a:r>
              <a:rPr lang="en-US" smtClean="0"/>
              <a:t>Meeting of Potential M2M Consolidation Partners #2</a:t>
            </a:r>
          </a:p>
          <a:p>
            <a:r>
              <a:rPr lang="en-US" smtClean="0"/>
              <a:t>Washington, D.C. </a:t>
            </a:r>
          </a:p>
          <a:p>
            <a:r>
              <a:rPr lang="en-US" smtClean="0"/>
              <a:t>August 17-18, 2011 </a:t>
            </a:r>
          </a:p>
          <a:p>
            <a:pPr eaLnBrk="1" hangingPunct="1"/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3657598" y="6536035"/>
            <a:ext cx="1497526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mtClean="0"/>
              <a:t>M2MCons02_14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97E379-6BD5-428E-8AB3-62AAB1901A9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6350"/>
            <a:ext cx="7543800" cy="1066800"/>
          </a:xfrm>
        </p:spPr>
        <p:txBody>
          <a:bodyPr/>
          <a:lstStyle/>
          <a:p>
            <a:pPr algn="ctr" eaLnBrk="1" hangingPunct="1"/>
            <a:r>
              <a:rPr lang="en-US" sz="3200" b="1" smtClean="0"/>
              <a:t>M2M Secretariat: </a:t>
            </a:r>
            <a:br>
              <a:rPr lang="en-US" sz="3200" b="1" smtClean="0"/>
            </a:br>
            <a:r>
              <a:rPr lang="en-US" sz="3200" b="1" smtClean="0"/>
              <a:t>Recap of Korea Discussions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The M2M Secretariat was not discussed in depth during the meeting in Korea.</a:t>
            </a:r>
          </a:p>
          <a:p>
            <a:pPr eaLnBrk="1" hangingPunct="1">
              <a:defRPr/>
            </a:pPr>
            <a:r>
              <a:rPr lang="en-US" sz="2400" dirty="0" smtClean="0"/>
              <a:t>There was no consensus on the secretariat structure, functions, or processes reached.</a:t>
            </a:r>
          </a:p>
          <a:p>
            <a:pPr eaLnBrk="1" hangingPunct="1">
              <a:defRPr/>
            </a:pPr>
            <a:r>
              <a:rPr lang="en-US" sz="2400" dirty="0" smtClean="0"/>
              <a:t>A range of views were expressed: </a:t>
            </a:r>
          </a:p>
          <a:p>
            <a:pPr lvl="1" eaLnBrk="1" hangingPunct="1">
              <a:defRPr/>
            </a:pPr>
            <a:r>
              <a:rPr lang="en-US" sz="2200" dirty="0" smtClean="0"/>
              <a:t>Details on</a:t>
            </a:r>
            <a:r>
              <a:rPr lang="en-US" sz="2000" dirty="0" smtClean="0"/>
              <a:t> </a:t>
            </a:r>
            <a:r>
              <a:rPr lang="en-US" sz="2200" dirty="0" smtClean="0"/>
              <a:t>support and management functions were shared; </a:t>
            </a:r>
          </a:p>
          <a:p>
            <a:pPr lvl="1" eaLnBrk="1" hangingPunct="1">
              <a:defRPr/>
            </a:pPr>
            <a:r>
              <a:rPr lang="en-US" sz="2200" dirty="0" smtClean="0"/>
              <a:t>References to the 3GPP model were frequently made; and</a:t>
            </a:r>
          </a:p>
          <a:p>
            <a:pPr lvl="1" eaLnBrk="1" hangingPunct="1">
              <a:defRPr/>
            </a:pPr>
            <a:r>
              <a:rPr lang="en-US" sz="2200" dirty="0" smtClean="0"/>
              <a:t>Emphasis was made on the need for a low cost secretariat, although sources of the secretariat support varied. </a:t>
            </a:r>
          </a:p>
          <a:p>
            <a:pPr eaLnBrk="1" hangingPunct="1">
              <a:defRPr/>
            </a:pPr>
            <a:r>
              <a:rPr lang="en-US" sz="2400" dirty="0" smtClean="0"/>
              <a:t>ATIS submitted that the discussion of the organization, secretariat, and logistics is premature. Cannot presume “if we build it, they will come.”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 smtClean="0"/>
              <a:t>      </a:t>
            </a:r>
            <a:r>
              <a:rPr lang="en-US" sz="2600" dirty="0" smtClean="0"/>
              <a:t> </a:t>
            </a:r>
          </a:p>
          <a:p>
            <a:pPr lvl="1" eaLnBrk="1" hangingPunct="1">
              <a:defRPr/>
            </a:pPr>
            <a:endParaRPr lang="en-US" sz="2200" dirty="0" smtClean="0"/>
          </a:p>
          <a:p>
            <a:pPr lvl="1" eaLnBrk="1" hangingPunct="1">
              <a:defRPr/>
            </a:pPr>
            <a:endParaRPr lang="en-US" sz="2200" dirty="0" smtClean="0"/>
          </a:p>
          <a:p>
            <a:pPr lvl="1" eaLnBrk="1" hangingPunct="1">
              <a:defRPr/>
            </a:pPr>
            <a:endParaRPr lang="en-US" sz="2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67600" cy="884238"/>
          </a:xfrm>
        </p:spPr>
        <p:txBody>
          <a:bodyPr/>
          <a:lstStyle/>
          <a:p>
            <a:pPr algn="ctr"/>
            <a:r>
              <a:rPr lang="en-US" sz="3200" b="1" smtClean="0"/>
              <a:t>Secretariat for M2M Consolidation</a:t>
            </a:r>
            <a:endParaRPr lang="en-US" sz="320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r>
              <a:rPr lang="en-US" sz="2400" smtClean="0"/>
              <a:t>A Secretariat is based upon a structure, mission, scope, funding model, etc. – all thresholds to be defined and agreed upon before building the secretariat, its role, and functions. </a:t>
            </a:r>
          </a:p>
          <a:p>
            <a:r>
              <a:rPr lang="en-US" sz="2400" smtClean="0"/>
              <a:t>ATIS maintains that there are certain principles that need to be met – </a:t>
            </a:r>
            <a:r>
              <a:rPr lang="en-US" sz="2400" u="sng" smtClean="0"/>
              <a:t>if and when </a:t>
            </a:r>
            <a:r>
              <a:rPr lang="en-US" sz="2400" smtClean="0"/>
              <a:t>it is determined that a M2M consolidated construct will launch and needs a secretariat. They are as follows:</a:t>
            </a:r>
          </a:p>
          <a:p>
            <a:pPr lvl="1"/>
            <a:r>
              <a:rPr lang="en-US" sz="2200" smtClean="0"/>
              <a:t>The secretariat role and functions need to be structured consistent with the structure of the consolidation and its relevant stakeholder community. </a:t>
            </a:r>
          </a:p>
          <a:p>
            <a:pPr lvl="2"/>
            <a:r>
              <a:rPr lang="en-US" sz="2200" smtClean="0"/>
              <a:t>This activity may benefit from a fresh view given the stakeholder community and its potential complexity.</a:t>
            </a:r>
          </a:p>
          <a:p>
            <a:pPr lvl="2"/>
            <a:r>
              <a:rPr lang="en-US" sz="2200" smtClean="0"/>
              <a:t>It is not clear at this time that 3GPP is the secretariat model to be used.  </a:t>
            </a:r>
          </a:p>
          <a:p>
            <a:pPr lvl="3"/>
            <a:r>
              <a:rPr lang="en-US" smtClean="0"/>
              <a:t> </a:t>
            </a:r>
            <a:r>
              <a:rPr lang="en-US" sz="2000" smtClean="0"/>
              <a:t>The vertical community is not “3GPP literate.”</a:t>
            </a:r>
            <a:r>
              <a:rPr lang="en-US" sz="220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B8509-A01B-49D4-8DD2-67459B30ED3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10200"/>
          </a:xfrm>
        </p:spPr>
        <p:txBody>
          <a:bodyPr/>
          <a:lstStyle/>
          <a:p>
            <a:pPr marL="914400" lvl="2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The secretariat role needs to function cost-effectively. </a:t>
            </a:r>
          </a:p>
          <a:p>
            <a:pPr lvl="1">
              <a:defRPr/>
            </a:pPr>
            <a:r>
              <a:rPr lang="en-US" dirty="0" smtClean="0"/>
              <a:t>The secretariat role needs to function with transparency. </a:t>
            </a:r>
          </a:p>
          <a:p>
            <a:pPr lvl="2">
              <a:defRPr/>
            </a:pPr>
            <a:r>
              <a:rPr lang="en-US" sz="2200" dirty="0" smtClean="0"/>
              <a:t>Decisions -- ranging from the responsibilities/functions of the secretariat, to promotion and marketing, to the financial model, must be made by all key stakeholders. </a:t>
            </a:r>
          </a:p>
          <a:p>
            <a:pPr lvl="2">
              <a:defRPr/>
            </a:pPr>
            <a:r>
              <a:rPr lang="en-US" sz="2200" dirty="0" smtClean="0"/>
              <a:t>The stakeholder community for M2M consolidation community is yet to be agreed to. </a:t>
            </a:r>
          </a:p>
          <a:p>
            <a:pPr lvl="1">
              <a:defRPr/>
            </a:pPr>
            <a:r>
              <a:rPr lang="en-US" dirty="0" smtClean="0"/>
              <a:t>The secretariat would benefit from a decision-making model which is then supported by an appropriate  funding model.</a:t>
            </a:r>
          </a:p>
          <a:p>
            <a:pPr lvl="1">
              <a:defRPr/>
            </a:pPr>
            <a:r>
              <a:rPr lang="en-US" dirty="0" smtClean="0"/>
              <a:t>The secretariat would benefit from a new “brand.”</a:t>
            </a:r>
          </a:p>
          <a:p>
            <a:pPr marL="457200" lvl="1" indent="0">
              <a:buFontTx/>
              <a:buNone/>
              <a:defRPr/>
            </a:pPr>
            <a:r>
              <a:rPr lang="en-US" sz="2600" dirty="0" smtClean="0"/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3CB298-CD6D-4ACD-A19D-276E5CA70D4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1219200" y="0"/>
            <a:ext cx="7467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>
                <a:solidFill>
                  <a:srgbClr val="003366"/>
                </a:solidFill>
                <a:latin typeface="Calibri" pitchFamily="34" charset="0"/>
              </a:rPr>
              <a:t>Secretariat for M2M Consolidation</a:t>
            </a:r>
            <a:endParaRPr lang="en-US" sz="3200">
              <a:solidFill>
                <a:srgbClr val="003366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81600"/>
          </a:xfrm>
        </p:spPr>
        <p:txBody>
          <a:bodyPr/>
          <a:lstStyle/>
          <a:p>
            <a:r>
              <a:rPr lang="en-US" sz="2400" smtClean="0"/>
              <a:t>Discussion of the secretariat remains premature. </a:t>
            </a:r>
          </a:p>
          <a:p>
            <a:pPr lvl="1"/>
            <a:r>
              <a:rPr lang="en-US" sz="2200" smtClean="0"/>
              <a:t>The verticals need to be part of the M2M consolidation </a:t>
            </a:r>
            <a:r>
              <a:rPr lang="en-US" sz="2200" u="sng" smtClean="0"/>
              <a:t>and</a:t>
            </a:r>
            <a:r>
              <a:rPr lang="en-US" sz="2200" smtClean="0"/>
              <a:t> secretariat role planning.</a:t>
            </a:r>
          </a:p>
          <a:p>
            <a:pPr lvl="1"/>
            <a:r>
              <a:rPr lang="en-US" sz="2200" smtClean="0"/>
              <a:t>The secretariat model structure, process, funding , brand, etc., would benefit from a fresh approach. </a:t>
            </a:r>
          </a:p>
          <a:p>
            <a:pPr lvl="1"/>
            <a:r>
              <a:rPr lang="en-US" sz="2200" smtClean="0"/>
              <a:t>Once a commitment to consolidation and a structure is  manifested by the vertical stakeholder community, the secretariat role can be defined.</a:t>
            </a:r>
          </a:p>
          <a:p>
            <a:pPr lvl="2"/>
            <a:r>
              <a:rPr lang="en-US" smtClean="0"/>
              <a:t>Interim support can be provided as it is currently being provided.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521DD-8E96-4C61-A2FB-0A708505D3B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67600" cy="884238"/>
          </a:xfrm>
        </p:spPr>
        <p:txBody>
          <a:bodyPr/>
          <a:lstStyle/>
          <a:p>
            <a:pPr algn="ctr"/>
            <a:r>
              <a:rPr lang="en-US" sz="3200" b="1" smtClean="0"/>
              <a:t>Secretariat for M2M Consolidation</a:t>
            </a:r>
            <a:endParaRPr lang="en-US" sz="32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TIS_New082009">
  <a:themeElements>
    <a:clrScheme name="ATIS_New0820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TIS_New082009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TIS_New08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466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ATIS_New082009</vt:lpstr>
      <vt:lpstr>Image</vt:lpstr>
      <vt:lpstr>4.8   [6] Secretariat of M2M Consolidation </vt:lpstr>
      <vt:lpstr>M2M Secretariat:  Recap of Korea Discussions </vt:lpstr>
      <vt:lpstr>Secretariat for M2M Consolidation</vt:lpstr>
      <vt:lpstr>PowerPoint Presentation</vt:lpstr>
      <vt:lpstr>Secretariat for M2M Consolidation</vt:lpstr>
    </vt:vector>
  </TitlesOfParts>
  <Company>atis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Harrell</dc:creator>
  <cp:lastModifiedBy>Steve Barclay</cp:lastModifiedBy>
  <cp:revision>25</cp:revision>
  <dcterms:created xsi:type="dcterms:W3CDTF">2009-08-20T15:50:18Z</dcterms:created>
  <dcterms:modified xsi:type="dcterms:W3CDTF">2011-08-15T21:20:36Z</dcterms:modified>
</cp:coreProperties>
</file>