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092" r:id="rId1"/>
  </p:sldMasterIdLst>
  <p:notesMasterIdLst>
    <p:notesMasterId r:id="rId15"/>
  </p:notesMasterIdLst>
  <p:handoutMasterIdLst>
    <p:handoutMasterId r:id="rId16"/>
  </p:handoutMasterIdLst>
  <p:sldIdLst>
    <p:sldId id="777" r:id="rId2"/>
    <p:sldId id="927" r:id="rId3"/>
    <p:sldId id="930" r:id="rId4"/>
    <p:sldId id="918" r:id="rId5"/>
    <p:sldId id="921" r:id="rId6"/>
    <p:sldId id="917" r:id="rId7"/>
    <p:sldId id="922" r:id="rId8"/>
    <p:sldId id="919" r:id="rId9"/>
    <p:sldId id="920" r:id="rId10"/>
    <p:sldId id="923" r:id="rId11"/>
    <p:sldId id="924" r:id="rId12"/>
    <p:sldId id="929" r:id="rId13"/>
    <p:sldId id="902" r:id="rId14"/>
  </p:sldIdLst>
  <p:sldSz cx="9906000" cy="6858000" type="A4"/>
  <p:notesSz cx="6805613" cy="9939338"/>
  <p:defaultTextStyle>
    <a:defPPr>
      <a:defRPr lang="ko-KR"/>
    </a:defPPr>
    <a:lvl1pPr algn="r" rtl="0" fontAlgn="base" latinLnBrk="1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r" rtl="0" fontAlgn="base" latinLnBrk="1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r" rtl="0" fontAlgn="base" latinLnBrk="1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r" rtl="0" fontAlgn="base" latinLnBrk="1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r" rtl="0" fontAlgn="base" latinLnBrk="1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F6600"/>
    <a:srgbClr val="FFCC66"/>
    <a:srgbClr val="F7F7F7"/>
    <a:srgbClr val="D9D9FF"/>
    <a:srgbClr val="EEF9F4"/>
    <a:srgbClr val="D2D2F4"/>
    <a:srgbClr val="EAE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71" autoAdjust="0"/>
    <p:restoredTop sz="98137" autoAdjust="0"/>
  </p:normalViewPr>
  <p:slideViewPr>
    <p:cSldViewPr>
      <p:cViewPr>
        <p:scale>
          <a:sx n="80" d="100"/>
          <a:sy n="80" d="100"/>
        </p:scale>
        <p:origin x="-960" y="-78"/>
      </p:cViewPr>
      <p:guideLst>
        <p:guide orient="horz" pos="2614"/>
        <p:guide orient="horz" pos="300"/>
        <p:guide pos="6114"/>
        <p:guide pos="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1914"/>
    </p:cViewPr>
  </p:sorterViewPr>
  <p:notesViewPr>
    <p:cSldViewPr>
      <p:cViewPr varScale="1">
        <p:scale>
          <a:sx n="50" d="100"/>
          <a:sy n="50" d="100"/>
        </p:scale>
        <p:origin x="-2022" y="-108"/>
      </p:cViewPr>
      <p:guideLst>
        <p:guide orient="horz" pos="3128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6B6B6B"/>
            </a:prstShdw>
          </a:effectLst>
        </p:spPr>
        <p:txBody>
          <a:bodyPr vert="horz" wrap="none" lIns="89300" tIns="44654" rIns="89300" bIns="44654" numCol="1" anchor="ctr" anchorCtr="0" compatLnSpc="1">
            <a:prstTxWarp prst="textNoShape">
              <a:avLst/>
            </a:prstTxWarp>
          </a:bodyPr>
          <a:lstStyle>
            <a:lvl1pPr algn="l" defTabSz="892175">
              <a:defRPr sz="1200" b="1">
                <a:latin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0" y="0"/>
            <a:ext cx="29019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6B6B6B"/>
            </a:prstShdw>
          </a:effectLst>
        </p:spPr>
        <p:txBody>
          <a:bodyPr vert="horz" wrap="none" lIns="89300" tIns="44654" rIns="89300" bIns="44654" numCol="1" anchor="ctr" anchorCtr="0" compatLnSpc="1">
            <a:prstTxWarp prst="textNoShape">
              <a:avLst/>
            </a:prstTxWarp>
          </a:bodyPr>
          <a:lstStyle>
            <a:lvl1pPr defTabSz="892175">
              <a:defRPr sz="1200" b="1">
                <a:latin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9275"/>
            <a:ext cx="2978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6B6B6B"/>
            </a:prstShdw>
          </a:effectLst>
        </p:spPr>
        <p:txBody>
          <a:bodyPr vert="horz" wrap="none" lIns="89300" tIns="44654" rIns="89300" bIns="44654" numCol="1" anchor="b" anchorCtr="0" compatLnSpc="1">
            <a:prstTxWarp prst="textNoShape">
              <a:avLst/>
            </a:prstTxWarp>
          </a:bodyPr>
          <a:lstStyle>
            <a:lvl1pPr algn="l" defTabSz="892175">
              <a:defRPr sz="1200" b="1">
                <a:latin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0" y="9439275"/>
            <a:ext cx="290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6B6B6B"/>
            </a:prstShdw>
          </a:effectLst>
        </p:spPr>
        <p:txBody>
          <a:bodyPr vert="horz" wrap="none" lIns="89300" tIns="44654" rIns="89300" bIns="44654" numCol="1" anchor="b" anchorCtr="0" compatLnSpc="1">
            <a:prstTxWarp prst="textNoShape">
              <a:avLst/>
            </a:prstTxWarp>
          </a:bodyPr>
          <a:lstStyle>
            <a:lvl1pPr defTabSz="892175">
              <a:defRPr sz="1200" b="1">
                <a:latin typeface="굴림" pitchFamily="50" charset="-127"/>
              </a:defRPr>
            </a:lvl1pPr>
          </a:lstStyle>
          <a:p>
            <a:fld id="{01CA36BE-2311-41A6-B50F-2ACAFB74DE7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82352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00" tIns="44654" rIns="89300" bIns="44654" numCol="1" anchor="t" anchorCtr="0" compatLnSpc="1">
            <a:prstTxWarp prst="textNoShape">
              <a:avLst/>
            </a:prstTxWarp>
          </a:bodyPr>
          <a:lstStyle>
            <a:lvl1pPr algn="l" defTabSz="892175">
              <a:defRPr sz="1200"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150" y="0"/>
            <a:ext cx="29019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00" tIns="44654" rIns="89300" bIns="44654" numCol="1" anchor="t" anchorCtr="0" compatLnSpc="1">
            <a:prstTxWarp prst="textNoShape">
              <a:avLst/>
            </a:prstTxWarp>
          </a:bodyPr>
          <a:lstStyle>
            <a:lvl1pPr defTabSz="892175">
              <a:defRPr sz="1200"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752475"/>
            <a:ext cx="5399088" cy="3738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713288"/>
            <a:ext cx="4981575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00" tIns="44654" rIns="89300" bIns="44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275"/>
            <a:ext cx="2978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00" tIns="44654" rIns="89300" bIns="44654" numCol="1" anchor="b" anchorCtr="0" compatLnSpc="1">
            <a:prstTxWarp prst="textNoShape">
              <a:avLst/>
            </a:prstTxWarp>
          </a:bodyPr>
          <a:lstStyle>
            <a:lvl1pPr algn="l" defTabSz="892175">
              <a:defRPr sz="1200"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150" y="9439275"/>
            <a:ext cx="290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00" tIns="44654" rIns="89300" bIns="44654" numCol="1" anchor="b" anchorCtr="0" compatLnSpc="1">
            <a:prstTxWarp prst="textNoShape">
              <a:avLst/>
            </a:prstTxWarp>
          </a:bodyPr>
          <a:lstStyle>
            <a:lvl1pPr defTabSz="892175">
              <a:defRPr sz="1200">
                <a:latin typeface="Times New Roman" pitchFamily="18" charset="0"/>
              </a:defRPr>
            </a:lvl1pPr>
          </a:lstStyle>
          <a:p>
            <a:fld id="{A1FAF2D9-7770-410C-8358-BC9BECD307D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774738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0725" y="749300"/>
            <a:ext cx="5373688" cy="37211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8050"/>
            <a:ext cx="5443537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1"/>
          <p:cNvSpPr/>
          <p:nvPr/>
        </p:nvSpPr>
        <p:spPr bwMode="white">
          <a:xfrm>
            <a:off x="0" y="5970588"/>
            <a:ext cx="9906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kumimoji="0" lang="en-US" altLang="ko-KR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5" name="직사각형 12"/>
          <p:cNvSpPr/>
          <p:nvPr/>
        </p:nvSpPr>
        <p:spPr>
          <a:xfrm>
            <a:off x="-9525" y="6053138"/>
            <a:ext cx="2436813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kumimoji="0" lang="en-US" altLang="ko-KR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6" name="직사각형 14"/>
          <p:cNvSpPr/>
          <p:nvPr/>
        </p:nvSpPr>
        <p:spPr>
          <a:xfrm>
            <a:off x="2555875" y="6043613"/>
            <a:ext cx="735012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kumimoji="0" lang="en-US" altLang="ko-KR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559050" y="6050037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7" name="날짜 개체 틀 27"/>
          <p:cNvSpPr>
            <a:spLocks noGrp="1"/>
          </p:cNvSpPr>
          <p:nvPr>
            <p:ph type="dt" sz="half" idx="10"/>
          </p:nvPr>
        </p:nvSpPr>
        <p:spPr>
          <a:xfrm>
            <a:off x="82550" y="6069013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59B2F3E-7B15-43B2-A58D-77090AFC2244}" type="datetimeFigureOut">
              <a:rPr lang="ko-KR" altLang="en-US"/>
              <a:pPr/>
              <a:t>2011-08-15</a:t>
            </a:fld>
            <a:endParaRPr lang="ko-KR" altLang="en-US"/>
          </a:p>
        </p:txBody>
      </p:sp>
      <p:sp>
        <p:nvSpPr>
          <p:cNvPr id="10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259013" y="236538"/>
            <a:ext cx="6356350" cy="365125"/>
          </a:xfrm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11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C7AB6C-711F-4E68-84E3-E9201A4666DA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306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82581-3172-4FE8-AD5E-670FE816A4BD}" type="datetimeFigureOut">
              <a:rPr lang="ko-KR" altLang="en-US"/>
              <a:pPr/>
              <a:t>2011-08-15</a:t>
            </a:fld>
            <a:endParaRPr lang="ko-KR" altLang="en-US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CB856-EC94-4FB1-A880-9085D6D30103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127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1"/>
          <p:cNvSpPr/>
          <p:nvPr/>
        </p:nvSpPr>
        <p:spPr bwMode="white">
          <a:xfrm>
            <a:off x="6604000" y="0"/>
            <a:ext cx="347663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kumimoji="0" lang="en-US" altLang="ko-KR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5" name="직사각형 12"/>
          <p:cNvSpPr/>
          <p:nvPr/>
        </p:nvSpPr>
        <p:spPr>
          <a:xfrm>
            <a:off x="6653213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kumimoji="0" lang="en-US" altLang="ko-KR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6" name="직사각형 14"/>
          <p:cNvSpPr/>
          <p:nvPr/>
        </p:nvSpPr>
        <p:spPr>
          <a:xfrm>
            <a:off x="6653213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kumimoji="0" lang="en-US" altLang="ko-KR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99300" y="609601"/>
            <a:ext cx="2228850" cy="551656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609600"/>
            <a:ext cx="6026150" cy="551656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7099300" y="6248400"/>
            <a:ext cx="2393950" cy="365125"/>
          </a:xfrm>
        </p:spPr>
        <p:txBody>
          <a:bodyPr/>
          <a:lstStyle>
            <a:lvl1pPr>
              <a:defRPr/>
            </a:lvl1pPr>
          </a:lstStyle>
          <a:p>
            <a:fld id="{60252F6C-AAA7-4927-A58F-A0C4378EA098}" type="datetimeFigureOut">
              <a:rPr lang="ko-KR" altLang="en-US"/>
              <a:pPr/>
              <a:t>2011-08-15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95300" y="6248400"/>
            <a:ext cx="6037263" cy="365125"/>
          </a:xfrm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6511132" y="134143"/>
            <a:ext cx="533400" cy="265113"/>
          </a:xfrm>
        </p:spPr>
        <p:txBody>
          <a:bodyPr/>
          <a:lstStyle>
            <a:lvl1pPr>
              <a:defRPr/>
            </a:lvl1pPr>
          </a:lstStyle>
          <a:p>
            <a:fld id="{9B749741-CCC3-44C9-AA84-C8B98D37D6FD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6479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8F12AE-9847-482F-AB6E-D2885D8480DB}" type="datetimeFigureOut">
              <a:rPr lang="ko-KR" altLang="en-US"/>
              <a:pPr/>
              <a:t>2011-08-15</a:t>
            </a:fld>
            <a:endParaRPr lang="ko-KR" altLang="en-US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CE0FD-7C12-4B13-843B-C2A89FA1F07D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141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1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kumimoji="0" lang="en-US" altLang="ko-KR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5" name="직사각형 12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kumimoji="0" lang="en-US" altLang="ko-KR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6" name="직사각형 14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kumimoji="0" lang="en-US" altLang="ko-KR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485900" y="2743200"/>
            <a:ext cx="771670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85900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7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59DDA7-BC29-44D0-9377-7AEB43629066}" type="datetimeFigureOut">
              <a:rPr lang="ko-KR" altLang="en-US"/>
              <a:pPr/>
              <a:t>2011-08-15</a:t>
            </a:fld>
            <a:endParaRPr lang="ko-KR" altLang="en-US"/>
          </a:p>
        </p:txBody>
      </p:sp>
      <p:sp>
        <p:nvSpPr>
          <p:cNvPr id="8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7D009B11-5737-4592-924E-0825A915D0E6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9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6363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5248643" y="1589567"/>
            <a:ext cx="4210050" cy="45720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2CD1E0-9D40-485B-8D8B-DA37D8B2C679}" type="datetimeFigureOut">
              <a:rPr lang="ko-KR" altLang="en-US"/>
              <a:pPr/>
              <a:t>2011-08-15</a:t>
            </a:fld>
            <a:endParaRPr lang="ko-KR" altLang="en-US"/>
          </a:p>
        </p:txBody>
      </p:sp>
      <p:sp>
        <p:nvSpPr>
          <p:cNvPr id="6" name="슬라이드 번호 개체 틀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D7E9C3-D9BD-46CC-91C1-23EABDA4E32D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7" name="바닥글 개체 틀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354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77850" y="273050"/>
            <a:ext cx="8832850" cy="8699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60400" y="1752600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5200650" y="1752600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066AFF-E345-47C7-81F4-582E74292896}" type="datetimeFigureOut">
              <a:rPr lang="ko-KR" altLang="en-US"/>
              <a:pPr/>
              <a:t>2011-08-15</a:t>
            </a:fld>
            <a:endParaRPr lang="ko-KR" altLang="en-US"/>
          </a:p>
        </p:txBody>
      </p:sp>
      <p:sp>
        <p:nvSpPr>
          <p:cNvPr id="8" name="슬라이드 번호 개체 틀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BEB7F8-C2FE-4FCB-93CF-3C1EFAC59912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9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095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914327-7F04-459F-A369-7338939BACBF}" type="datetimeFigureOut">
              <a:rPr lang="ko-KR" altLang="en-US"/>
              <a:pPr/>
              <a:t>2011-08-15</a:t>
            </a:fld>
            <a:endParaRPr lang="ko-KR" altLang="en-US"/>
          </a:p>
        </p:txBody>
      </p:sp>
      <p:sp>
        <p:nvSpPr>
          <p:cNvPr id="4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슬라이드 번호 개체 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8ED9D-866F-4BA4-87D5-9BB93EF39F7E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090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BF21D1-8195-4152-9F5F-FF36C8F1865A}" type="datetimeFigureOut">
              <a:rPr lang="ko-KR" altLang="en-US"/>
              <a:pPr/>
              <a:t>2011-08-15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E75AB1-BDFC-4C28-97B5-90731D76755F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3758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60400" y="273050"/>
            <a:ext cx="87503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F98BB-EFCA-47AB-8222-84ACE8EF782D}" type="datetimeFigureOut">
              <a:rPr lang="ko-KR" altLang="en-US"/>
              <a:pPr/>
              <a:t>2011-08-15</a:t>
            </a:fld>
            <a:endParaRPr lang="ko-KR" altLang="en-US"/>
          </a:p>
        </p:txBody>
      </p:sp>
      <p:sp>
        <p:nvSpPr>
          <p:cNvPr id="6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슬라이드 번호 개체 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02567-A62F-465E-B82F-808ABC83870D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341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11"/>
          <p:cNvSpPr/>
          <p:nvPr/>
        </p:nvSpPr>
        <p:spPr bwMode="white">
          <a:xfrm>
            <a:off x="-9525" y="4572000"/>
            <a:ext cx="9906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kumimoji="0" lang="en-US" altLang="ko-KR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6" name="직사각형 12"/>
          <p:cNvSpPr/>
          <p:nvPr/>
        </p:nvSpPr>
        <p:spPr>
          <a:xfrm>
            <a:off x="-9525" y="4664075"/>
            <a:ext cx="158432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kumimoji="0" lang="en-US" altLang="ko-KR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7" name="직사각형 14"/>
          <p:cNvSpPr/>
          <p:nvPr/>
        </p:nvSpPr>
        <p:spPr>
          <a:xfrm>
            <a:off x="1674813" y="4654550"/>
            <a:ext cx="8231187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kumimoji="0" lang="en-US" altLang="ko-KR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8" name="직사각형 15"/>
          <p:cNvSpPr/>
          <p:nvPr/>
        </p:nvSpPr>
        <p:spPr bwMode="white">
          <a:xfrm>
            <a:off x="1568450" y="0"/>
            <a:ext cx="109538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kumimoji="0" lang="en-US" altLang="ko-KR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90624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 dirty="0"/>
          </a:p>
        </p:txBody>
      </p:sp>
      <p:sp>
        <p:nvSpPr>
          <p:cNvPr id="9" name="날짜 개체 틀 11"/>
          <p:cNvSpPr>
            <a:spLocks noGrp="1"/>
          </p:cNvSpPr>
          <p:nvPr>
            <p:ph type="dt" sz="half" idx="10"/>
          </p:nvPr>
        </p:nvSpPr>
        <p:spPr>
          <a:xfrm>
            <a:off x="6769100" y="6248400"/>
            <a:ext cx="2889250" cy="365125"/>
          </a:xfrm>
        </p:spPr>
        <p:txBody>
          <a:bodyPr/>
          <a:lstStyle>
            <a:lvl1pPr>
              <a:defRPr/>
            </a:lvl1pPr>
          </a:lstStyle>
          <a:p>
            <a:fld id="{2CFCC05A-43F9-4D20-B87D-5C39E11EEA3B}" type="datetimeFigureOut">
              <a:rPr lang="ko-KR" altLang="en-US"/>
              <a:pPr/>
              <a:t>2011-08-15</a:t>
            </a:fld>
            <a:endParaRPr lang="ko-KR" altLang="en-US"/>
          </a:p>
        </p:txBody>
      </p:sp>
      <p:sp>
        <p:nvSpPr>
          <p:cNvPr id="10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5"/>
          </a:xfrm>
        </p:spPr>
        <p:txBody>
          <a:bodyPr/>
          <a:lstStyle>
            <a:lvl1pPr>
              <a:defRPr sz="2800"/>
            </a:lvl1pPr>
          </a:lstStyle>
          <a:p>
            <a:fld id="{038B44BB-1E34-4654-B7A9-D0E150878B1A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11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733550" y="6248400"/>
            <a:ext cx="4953000" cy="365125"/>
          </a:xfrm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6848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21"/>
          <p:cNvSpPr>
            <a:spLocks noGrp="1"/>
          </p:cNvSpPr>
          <p:nvPr>
            <p:ph type="title"/>
          </p:nvPr>
        </p:nvSpPr>
        <p:spPr bwMode="auto">
          <a:xfrm>
            <a:off x="660400" y="228600"/>
            <a:ext cx="88328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smtClean="0"/>
          </a:p>
        </p:txBody>
      </p:sp>
      <p:sp>
        <p:nvSpPr>
          <p:cNvPr id="1027" name="텍스트 개체 틀 12"/>
          <p:cNvSpPr>
            <a:spLocks noGrp="1"/>
          </p:cNvSpPr>
          <p:nvPr>
            <p:ph type="body" idx="1"/>
          </p:nvPr>
        </p:nvSpPr>
        <p:spPr bwMode="auto">
          <a:xfrm>
            <a:off x="663575" y="1600200"/>
            <a:ext cx="88328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604000" y="6248400"/>
            <a:ext cx="2889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latinLnBrk="0">
              <a:defRPr kumimoji="0">
                <a:solidFill>
                  <a:schemeClr val="tx2"/>
                </a:solidFill>
              </a:defRPr>
            </a:lvl1pPr>
          </a:lstStyle>
          <a:p>
            <a:fld id="{454E3548-A3A8-41EA-B851-A1DA33730AC9}" type="datetimeFigureOut">
              <a:rPr lang="ko-KR" altLang="en-US"/>
              <a:pPr/>
              <a:t>2011-08-15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60400" y="6248400"/>
            <a:ext cx="58721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latinLnBrk="0">
              <a:defRPr kumimoji="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5075"/>
            <a:ext cx="9906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kumimoji="0" lang="en-US" altLang="ko-KR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1279525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kumimoji="0" lang="en-US" altLang="ko-KR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39763" y="1279525"/>
            <a:ext cx="9266237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/>
            <a:endParaRPr kumimoji="0" lang="en-US" altLang="ko-KR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7785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latinLnBrk="0">
              <a:defRPr kumimoji="0" b="1">
                <a:solidFill>
                  <a:srgbClr val="FFFFFF"/>
                </a:solidFill>
              </a:defRPr>
            </a:lvl1pPr>
          </a:lstStyle>
          <a:p>
            <a:fld id="{B7657B38-4AD1-4013-A316-F30678EA7E03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1034" name="Rectangle 44"/>
          <p:cNvSpPr>
            <a:spLocks noChangeArrowheads="1"/>
          </p:cNvSpPr>
          <p:nvPr userDrawn="1"/>
        </p:nvSpPr>
        <p:spPr bwMode="auto">
          <a:xfrm>
            <a:off x="-14288" y="577850"/>
            <a:ext cx="9920288" cy="6985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5" name="Text Box 48"/>
          <p:cNvSpPr txBox="1">
            <a:spLocks noChangeArrowheads="1"/>
          </p:cNvSpPr>
          <p:nvPr userDrawn="1"/>
        </p:nvSpPr>
        <p:spPr bwMode="auto">
          <a:xfrm>
            <a:off x="8913813" y="6538913"/>
            <a:ext cx="992187" cy="2746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ko-KR" sz="1200" b="1" dirty="0" smtClean="0">
                <a:ea typeface="HY헤드라인M" pitchFamily="18" charset="-127"/>
              </a:rPr>
              <a:t>- </a:t>
            </a:r>
            <a:fld id="{77BACB3F-B82E-4A50-AC5D-0CB051FDD556}" type="slidenum">
              <a:rPr lang="en-US" altLang="ko-KR" sz="1200" b="1" smtClean="0">
                <a:ea typeface="HY헤드라인M" pitchFamily="18" charset="-127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r>
              <a:rPr lang="en-US" altLang="ko-KR" sz="1200" b="1" dirty="0" smtClean="0">
                <a:ea typeface="HY헤드라인M" pitchFamily="18" charset="-127"/>
              </a:rPr>
              <a:t>/12-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1" r:id="rId1"/>
    <p:sldLayoutId id="2147484417" r:id="rId2"/>
    <p:sldLayoutId id="2147484422" r:id="rId3"/>
    <p:sldLayoutId id="2147484423" r:id="rId4"/>
    <p:sldLayoutId id="2147484424" r:id="rId5"/>
    <p:sldLayoutId id="2147484418" r:id="rId6"/>
    <p:sldLayoutId id="2147484425" r:id="rId7"/>
    <p:sldLayoutId id="2147484419" r:id="rId8"/>
    <p:sldLayoutId id="2147484426" r:id="rId9"/>
    <p:sldLayoutId id="2147484420" r:id="rId10"/>
    <p:sldLayoutId id="2147484427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HY얕은샘물M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HY얕은샘물M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HY얕은샘물M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HY얕은샘물M" pitchFamily="18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HY얕은샘물M" pitchFamily="18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HY얕은샘물M" pitchFamily="18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HY얕은샘물M" pitchFamily="18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HY얕은샘물M" pitchFamily="18" charset="-127"/>
        </a:defRPr>
      </a:lvl9pPr>
    </p:titleStyle>
    <p:bodyStyle>
      <a:lvl1pPr marL="319088" indent="-319088" algn="l" rtl="0" eaLnBrk="0" fontAlgn="base" latinLnBrk="1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latinLnBrk="1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latinLnBrk="1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latinLnBrk="1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latinLnBrk="1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엠-1(영문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905" b="29683"/>
          <a:stretch>
            <a:fillRect/>
          </a:stretch>
        </p:blipFill>
        <p:spPr bwMode="auto">
          <a:xfrm>
            <a:off x="3700463" y="6259513"/>
            <a:ext cx="25019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12"/>
          <p:cNvSpPr>
            <a:spLocks noChangeArrowheads="1"/>
          </p:cNvSpPr>
          <p:nvPr/>
        </p:nvSpPr>
        <p:spPr bwMode="auto">
          <a:xfrm>
            <a:off x="560388" y="1052513"/>
            <a:ext cx="8713787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en-US" altLang="ko-KR" sz="4400" b="1"/>
              <a:t>TTA Views on Technical Scope of</a:t>
            </a:r>
            <a:br>
              <a:rPr lang="en-US" altLang="ko-KR" sz="4400" b="1"/>
            </a:br>
            <a:r>
              <a:rPr lang="en-US" altLang="ko-KR" sz="4400" b="1"/>
              <a:t>M2M Consolidation</a:t>
            </a:r>
            <a:endParaRPr lang="ko-KR" altLang="en-US" sz="4400" b="1">
              <a:solidFill>
                <a:srgbClr val="333399"/>
              </a:solidFill>
              <a:latin typeface="HY견고딕" pitchFamily="18" charset="-127"/>
              <a:ea typeface="HY견고딕" pitchFamily="18" charset="-127"/>
              <a:sym typeface="Symbol" pitchFamily="18" charset="2"/>
            </a:endParaRPr>
          </a:p>
        </p:txBody>
      </p:sp>
      <p:sp>
        <p:nvSpPr>
          <p:cNvPr id="9220" name="Rectangle 13"/>
          <p:cNvSpPr>
            <a:spLocks noChangeArrowheads="1"/>
          </p:cNvSpPr>
          <p:nvPr/>
        </p:nvSpPr>
        <p:spPr bwMode="auto">
          <a:xfrm>
            <a:off x="849313" y="3716338"/>
            <a:ext cx="8424862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2400" b="1">
                <a:sym typeface="Symbol" pitchFamily="18" charset="2"/>
              </a:rPr>
              <a:t>17 August 2011</a:t>
            </a:r>
          </a:p>
          <a:p>
            <a:pPr algn="ctr"/>
            <a:endParaRPr lang="en-US" altLang="ko-KR" sz="2400" b="1">
              <a:sym typeface="Symbol" pitchFamily="18" charset="2"/>
            </a:endParaRPr>
          </a:p>
          <a:p>
            <a:pPr algn="ctr"/>
            <a:r>
              <a:rPr lang="en-US" altLang="ko-KR" sz="2400" b="1">
                <a:sym typeface="Symbol" pitchFamily="18" charset="2"/>
              </a:rPr>
              <a:t>TTA </a:t>
            </a:r>
            <a:endParaRPr lang="ko-KR" altLang="en-US" sz="2400" b="1">
              <a:sym typeface="Symbol" pitchFamily="18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37722" y="6259513"/>
            <a:ext cx="25811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M2MCons02_16 (</a:t>
            </a:r>
            <a:r>
              <a:rPr lang="en-US" smtClean="0"/>
              <a:t>Agenda </a:t>
            </a:r>
            <a:r>
              <a:rPr lang="en-US" smtClean="0"/>
              <a:t>4.3)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내용 개체 틀 2"/>
          <p:cNvSpPr>
            <a:spLocks noGrp="1"/>
          </p:cNvSpPr>
          <p:nvPr>
            <p:ph sz="quarter" idx="1"/>
          </p:nvPr>
        </p:nvSpPr>
        <p:spPr>
          <a:xfrm>
            <a:off x="560388" y="1628775"/>
            <a:ext cx="8832850" cy="5084763"/>
          </a:xfrm>
        </p:spPr>
        <p:txBody>
          <a:bodyPr/>
          <a:lstStyle/>
          <a:p>
            <a:pPr eaLnBrk="1" hangingPunct="1"/>
            <a:r>
              <a:rPr lang="en-US" altLang="ko-KR" sz="2800" b="1" smtClean="0"/>
              <a:t>Interoperability and conformance testing</a:t>
            </a:r>
          </a:p>
          <a:p>
            <a:pPr lvl="1" eaLnBrk="1" hangingPunct="1"/>
            <a:r>
              <a:rPr lang="en-US" altLang="ko-KR" sz="2400" smtClean="0"/>
              <a:t>Conformance testing verifies globally-interoperable M2M devices and application systems according to interface standards</a:t>
            </a:r>
          </a:p>
          <a:p>
            <a:pPr lvl="1" eaLnBrk="1" hangingPunct="1"/>
            <a:r>
              <a:rPr lang="en-US" altLang="ko-KR" sz="2400" smtClean="0"/>
              <a:t>Conformance test suites shall be provided for each interface standard</a:t>
            </a:r>
          </a:p>
          <a:p>
            <a:pPr lvl="1" eaLnBrk="1" hangingPunct="1"/>
            <a:r>
              <a:rPr lang="en-US" altLang="ko-KR" sz="2400" smtClean="0"/>
              <a:t>Interoperability testing assures globally-interoperable M2M devices and application systems. Interoperability test procedures shall be provided</a:t>
            </a:r>
          </a:p>
          <a:p>
            <a:pPr lvl="1" eaLnBrk="1" hangingPunct="1"/>
            <a:r>
              <a:rPr lang="en-US" altLang="ko-KR" sz="2400" smtClean="0"/>
              <a:t>Collaboration of Certifications between ICT and Vertical Products is needed</a:t>
            </a:r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713"/>
          </a:xfrm>
        </p:spPr>
        <p:txBody>
          <a:bodyPr/>
          <a:lstStyle/>
          <a:p>
            <a:pPr eaLnBrk="1" hangingPunct="1"/>
            <a:r>
              <a:rPr lang="en-US" altLang="ko-KR" sz="3600" b="1" smtClean="0">
                <a:solidFill>
                  <a:schemeClr val="tx1"/>
                </a:solidFill>
              </a:rPr>
              <a:t>Technical Scope of M2M Consolidation (9/11)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내용 개체 틀 2"/>
          <p:cNvSpPr>
            <a:spLocks noGrp="1"/>
          </p:cNvSpPr>
          <p:nvPr>
            <p:ph sz="quarter" idx="1"/>
          </p:nvPr>
        </p:nvSpPr>
        <p:spPr>
          <a:xfrm>
            <a:off x="560388" y="1628775"/>
            <a:ext cx="8832850" cy="5084763"/>
          </a:xfrm>
        </p:spPr>
        <p:txBody>
          <a:bodyPr/>
          <a:lstStyle/>
          <a:p>
            <a:pPr eaLnBrk="1" hangingPunct="1"/>
            <a:r>
              <a:rPr lang="en-US" altLang="ko-KR" sz="2800" b="1" smtClean="0"/>
              <a:t>Application interfaces and/or APIs to M2M system components</a:t>
            </a:r>
          </a:p>
          <a:p>
            <a:pPr lvl="1" eaLnBrk="1" hangingPunct="1"/>
            <a:r>
              <a:rPr lang="en-US" altLang="ko-KR" sz="2400" smtClean="0"/>
              <a:t>Application interfaces between functional service entities shall be specified </a:t>
            </a:r>
          </a:p>
          <a:p>
            <a:pPr lvl="1" eaLnBrk="1" hangingPunct="1"/>
            <a:r>
              <a:rPr lang="en-US" altLang="ko-KR" sz="2400" smtClean="0"/>
              <a:t>APIs may be specified between functional service entities and M2M applications</a:t>
            </a:r>
          </a:p>
          <a:p>
            <a:pPr lvl="2" eaLnBrk="1" hangingPunct="1"/>
            <a:r>
              <a:rPr lang="en-US" altLang="ko-KR" sz="2000" smtClean="0"/>
              <a:t>APIs may be open to the public where so-called Open APIs may be provided</a:t>
            </a:r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713"/>
          </a:xfrm>
        </p:spPr>
        <p:txBody>
          <a:bodyPr/>
          <a:lstStyle/>
          <a:p>
            <a:pPr eaLnBrk="1" hangingPunct="1"/>
            <a:r>
              <a:rPr lang="en-US" altLang="ko-KR" sz="3600" b="1" smtClean="0">
                <a:solidFill>
                  <a:schemeClr val="tx1"/>
                </a:solidFill>
              </a:rPr>
              <a:t>Technical Scope of M2M Consolidation (10/11)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내용 개체 틀 2"/>
          <p:cNvSpPr>
            <a:spLocks noGrp="1"/>
          </p:cNvSpPr>
          <p:nvPr>
            <p:ph sz="quarter" idx="1"/>
          </p:nvPr>
        </p:nvSpPr>
        <p:spPr>
          <a:xfrm>
            <a:off x="560388" y="1628775"/>
            <a:ext cx="8832850" cy="5084763"/>
          </a:xfrm>
        </p:spPr>
        <p:txBody>
          <a:bodyPr/>
          <a:lstStyle/>
          <a:p>
            <a:r>
              <a:rPr lang="en-US" altLang="ko-KR" sz="2800" b="1" smtClean="0"/>
              <a:t>M2M Device &amp; Embedded Modules/Terminal </a:t>
            </a:r>
          </a:p>
          <a:p>
            <a:pPr lvl="1"/>
            <a:r>
              <a:rPr lang="en-US" altLang="ko-KR" sz="2400" smtClean="0"/>
              <a:t>Common requirements for M2M devices of all different vertical markets</a:t>
            </a:r>
          </a:p>
          <a:p>
            <a:pPr lvl="2"/>
            <a:r>
              <a:rPr lang="en-US" altLang="ko-KR" sz="2100" smtClean="0"/>
              <a:t>Identifier, Device Management Protocol, Software SIM, Security, etc</a:t>
            </a:r>
          </a:p>
          <a:p>
            <a:pPr lvl="1"/>
            <a:r>
              <a:rPr lang="en-US" altLang="ko-KR" sz="2400" smtClean="0"/>
              <a:t>Requirements for M2M Device per different vertical markets</a:t>
            </a:r>
          </a:p>
          <a:p>
            <a:pPr lvl="1"/>
            <a:r>
              <a:rPr lang="en-US" altLang="ko-KR" sz="2400" smtClean="0"/>
              <a:t>Embedded Module Designs for M2M vertical markets</a:t>
            </a:r>
          </a:p>
          <a:p>
            <a:pPr lvl="2"/>
            <a:r>
              <a:rPr lang="en-US" altLang="ko-KR" sz="2100" smtClean="0"/>
              <a:t>Connectivity, RF + Base Band, Frequency Band, Power, UICC, Antenna, I/O, Common API, etc</a:t>
            </a:r>
          </a:p>
          <a:p>
            <a:pPr lvl="2"/>
            <a:r>
              <a:rPr lang="en-US" altLang="ko-KR" sz="2100" smtClean="0"/>
              <a:t>Smart Grid, Connected Health, Connected Car, Connected CE, etc</a:t>
            </a:r>
          </a:p>
          <a:p>
            <a:pPr lvl="1"/>
            <a:r>
              <a:rPr lang="en-US" altLang="ko-KR" sz="2400" smtClean="0"/>
              <a:t>GSMA recently released the guidelines for embedded module. But, there is no single standard.</a:t>
            </a:r>
          </a:p>
        </p:txBody>
      </p:sp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713"/>
          </a:xfrm>
        </p:spPr>
        <p:txBody>
          <a:bodyPr/>
          <a:lstStyle/>
          <a:p>
            <a:pPr eaLnBrk="1" hangingPunct="1"/>
            <a:r>
              <a:rPr lang="en-US" altLang="ko-KR" sz="3600" b="1" smtClean="0">
                <a:solidFill>
                  <a:schemeClr val="tx1"/>
                </a:solidFill>
              </a:rPr>
              <a:t>Technical Scope of M2M Consolidation (11/11)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내용 개체 틀 2"/>
          <p:cNvSpPr>
            <a:spLocks noGrp="1"/>
          </p:cNvSpPr>
          <p:nvPr>
            <p:ph sz="quarter" idx="1"/>
          </p:nvPr>
        </p:nvSpPr>
        <p:spPr>
          <a:xfrm>
            <a:off x="488950" y="1844675"/>
            <a:ext cx="8915400" cy="16557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altLang="ko-KR" sz="3600" b="1" smtClean="0"/>
              <a:t>Thank you for your attention.</a:t>
            </a:r>
            <a:endParaRPr lang="ko-KR" altLang="en-US" sz="3600" b="1" smtClean="0"/>
          </a:p>
        </p:txBody>
      </p:sp>
      <p:pic>
        <p:nvPicPr>
          <p:cNvPr id="21507" name="그림 3" descr="imagesCAHHT8E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163" y="2938463"/>
            <a:ext cx="2763837" cy="322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2"/>
          <p:cNvSpPr>
            <a:spLocks noGrp="1"/>
          </p:cNvSpPr>
          <p:nvPr>
            <p:ph sz="quarter" idx="1"/>
          </p:nvPr>
        </p:nvSpPr>
        <p:spPr>
          <a:xfrm>
            <a:off x="560388" y="1628775"/>
            <a:ext cx="8832850" cy="5084763"/>
          </a:xfrm>
        </p:spPr>
        <p:txBody>
          <a:bodyPr/>
          <a:lstStyle/>
          <a:p>
            <a:pPr eaLnBrk="1" hangingPunct="1"/>
            <a:r>
              <a:rPr lang="en-US" altLang="ko-KR" sz="2400" smtClean="0"/>
              <a:t>Architectural Framework</a:t>
            </a:r>
          </a:p>
          <a:p>
            <a:pPr eaLnBrk="1" hangingPunct="1"/>
            <a:r>
              <a:rPr lang="en-US" altLang="ko-KR" sz="2400" smtClean="0"/>
              <a:t>Use-cases and Requirements Analysis</a:t>
            </a:r>
          </a:p>
          <a:p>
            <a:pPr eaLnBrk="1" hangingPunct="1"/>
            <a:r>
              <a:rPr lang="en-US" altLang="ko-KR" sz="2400" smtClean="0"/>
              <a:t>Functional Service Entities and Data model</a:t>
            </a:r>
          </a:p>
          <a:p>
            <a:pPr eaLnBrk="1" hangingPunct="1"/>
            <a:r>
              <a:rPr lang="en-US" altLang="ko-KR" sz="2400" smtClean="0"/>
              <a:t>Identification &amp; Naming of M2M Devices &amp; Applications</a:t>
            </a:r>
          </a:p>
          <a:p>
            <a:pPr eaLnBrk="1" hangingPunct="1"/>
            <a:r>
              <a:rPr lang="en-US" altLang="ko-KR" sz="2400" smtClean="0"/>
              <a:t>Authentication, Authorization, Accounting and Charging</a:t>
            </a:r>
          </a:p>
          <a:p>
            <a:pPr eaLnBrk="1" hangingPunct="1"/>
            <a:r>
              <a:rPr lang="en-US" altLang="ko-KR" sz="2400" smtClean="0"/>
              <a:t>Security &amp; Privacy</a:t>
            </a:r>
          </a:p>
          <a:p>
            <a:pPr eaLnBrk="1" hangingPunct="1"/>
            <a:r>
              <a:rPr lang="en-US" altLang="ko-KR" sz="2400" smtClean="0"/>
              <a:t>Maintenance and Management</a:t>
            </a:r>
          </a:p>
          <a:p>
            <a:pPr eaLnBrk="1" hangingPunct="1"/>
            <a:r>
              <a:rPr lang="en-US" altLang="ko-KR" sz="2400" smtClean="0"/>
              <a:t>Interoperability and Conformance Testing</a:t>
            </a:r>
          </a:p>
          <a:p>
            <a:pPr eaLnBrk="1" hangingPunct="1"/>
            <a:r>
              <a:rPr lang="en-US" altLang="ko-KR" sz="2400" smtClean="0"/>
              <a:t>Application Interfaces and/or APIs to M2M System components</a:t>
            </a:r>
          </a:p>
          <a:p>
            <a:pPr eaLnBrk="1" hangingPunct="1"/>
            <a:r>
              <a:rPr lang="en-US" altLang="ko-KR" sz="2400" smtClean="0"/>
              <a:t>Embedded Module Design</a:t>
            </a:r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713"/>
          </a:xfrm>
        </p:spPr>
        <p:txBody>
          <a:bodyPr/>
          <a:lstStyle/>
          <a:p>
            <a:pPr eaLnBrk="1" hangingPunct="1"/>
            <a:r>
              <a:rPr lang="en-US" altLang="ko-KR" sz="3600" b="1" smtClean="0">
                <a:solidFill>
                  <a:schemeClr val="tx1"/>
                </a:solidFill>
              </a:rPr>
              <a:t>Technical Scope of M2M Consolidation (1/11)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그림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325" y="2565400"/>
            <a:ext cx="273685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그림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2565400"/>
            <a:ext cx="224790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직선 연결선 3"/>
          <p:cNvCxnSpPr/>
          <p:nvPr/>
        </p:nvCxnSpPr>
        <p:spPr>
          <a:xfrm>
            <a:off x="3509963" y="3398838"/>
            <a:ext cx="719137" cy="26670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>
            <a:endCxn id="0" idx="1"/>
          </p:cNvCxnSpPr>
          <p:nvPr/>
        </p:nvCxnSpPr>
        <p:spPr>
          <a:xfrm>
            <a:off x="2235200" y="3268663"/>
            <a:ext cx="960438" cy="15240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70" name="그룹 5"/>
          <p:cNvGrpSpPr>
            <a:grpSpLocks/>
          </p:cNvGrpSpPr>
          <p:nvPr/>
        </p:nvGrpSpPr>
        <p:grpSpPr bwMode="auto">
          <a:xfrm>
            <a:off x="1247775" y="3232150"/>
            <a:ext cx="1403350" cy="625475"/>
            <a:chOff x="1223978" y="1522688"/>
            <a:chExt cx="1404507" cy="626542"/>
          </a:xfrm>
        </p:grpSpPr>
        <p:cxnSp>
          <p:nvCxnSpPr>
            <p:cNvPr id="32" name="직선 연결선 31"/>
            <p:cNvCxnSpPr/>
            <p:nvPr/>
          </p:nvCxnSpPr>
          <p:spPr>
            <a:xfrm>
              <a:off x="1556040" y="1654676"/>
              <a:ext cx="424211" cy="419815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 flipV="1">
              <a:off x="1519496" y="1522688"/>
              <a:ext cx="727674" cy="144709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 flipV="1">
              <a:off x="1980251" y="1522688"/>
              <a:ext cx="360660" cy="551803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 flipH="1">
              <a:off x="1223978" y="1700791"/>
              <a:ext cx="252621" cy="35779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>
              <a:off x="1965952" y="2058589"/>
              <a:ext cx="662533" cy="90641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25"/>
          <p:cNvSpPr txBox="1"/>
          <p:nvPr/>
        </p:nvSpPr>
        <p:spPr>
          <a:xfrm>
            <a:off x="1119188" y="2833688"/>
            <a:ext cx="7223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b="1">
                <a:solidFill>
                  <a:srgbClr val="565A3C"/>
                </a:solidFill>
                <a:ea typeface="HY얕은샘물M" pitchFamily="18" charset="-127"/>
                <a:cs typeface="Arial" charset="0"/>
              </a:rPr>
              <a:t>WPAN</a:t>
            </a:r>
            <a:endParaRPr lang="ko-KR" altLang="en-US" b="1">
              <a:solidFill>
                <a:srgbClr val="565A3C"/>
              </a:solidFill>
              <a:ea typeface="HY얕은샘물M" pitchFamily="18" charset="-127"/>
              <a:cs typeface="Arial" charset="0"/>
            </a:endParaRPr>
          </a:p>
        </p:txBody>
      </p:sp>
      <p:pic>
        <p:nvPicPr>
          <p:cNvPr id="11272" name="그림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3128963"/>
            <a:ext cx="317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그림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3643313"/>
            <a:ext cx="388937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그림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38" y="3200400"/>
            <a:ext cx="388937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그림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25" y="3643313"/>
            <a:ext cx="38893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그림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63" y="3078163"/>
            <a:ext cx="388937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그림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3700463"/>
            <a:ext cx="38893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직선 연결선 13"/>
          <p:cNvCxnSpPr/>
          <p:nvPr/>
        </p:nvCxnSpPr>
        <p:spPr>
          <a:xfrm flipV="1">
            <a:off x="2757488" y="4300538"/>
            <a:ext cx="1471612" cy="496887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9" name="그림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88" y="4652963"/>
            <a:ext cx="390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0" name="TextBox 65"/>
          <p:cNvSpPr txBox="1">
            <a:spLocks noChangeArrowheads="1"/>
          </p:cNvSpPr>
          <p:nvPr/>
        </p:nvSpPr>
        <p:spPr bwMode="auto">
          <a:xfrm>
            <a:off x="2103438" y="4916488"/>
            <a:ext cx="1047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sz="1200" b="1">
                <a:ea typeface="HY얕은샘물M" pitchFamily="18" charset="-127"/>
                <a:cs typeface="Arial" charset="0"/>
              </a:rPr>
              <a:t>M2M device</a:t>
            </a:r>
          </a:p>
        </p:txBody>
      </p:sp>
      <p:sp>
        <p:nvSpPr>
          <p:cNvPr id="11281" name="TextBox 76"/>
          <p:cNvSpPr txBox="1">
            <a:spLocks noChangeArrowheads="1"/>
          </p:cNvSpPr>
          <p:nvPr/>
        </p:nvSpPr>
        <p:spPr bwMode="auto">
          <a:xfrm>
            <a:off x="3302000" y="2919413"/>
            <a:ext cx="815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sz="1200" b="1">
                <a:ea typeface="HY얕은샘물M" pitchFamily="18" charset="-127"/>
                <a:cs typeface="Arial" charset="0"/>
              </a:rPr>
              <a:t>Gateway</a:t>
            </a:r>
          </a:p>
        </p:txBody>
      </p:sp>
      <p:pic>
        <p:nvPicPr>
          <p:cNvPr id="11282" name="그림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888" y="3001963"/>
            <a:ext cx="2774950" cy="200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직선 연결선 18"/>
          <p:cNvCxnSpPr/>
          <p:nvPr/>
        </p:nvCxnSpPr>
        <p:spPr>
          <a:xfrm>
            <a:off x="5453063" y="3878263"/>
            <a:ext cx="101282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84" name="그림 1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0" y="3687763"/>
            <a:ext cx="3095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5" name="그림 2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8" y="3151188"/>
            <a:ext cx="1727200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14"/>
          <p:cNvSpPr txBox="1"/>
          <p:nvPr/>
        </p:nvSpPr>
        <p:spPr>
          <a:xfrm>
            <a:off x="4394200" y="3743325"/>
            <a:ext cx="9906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b="1">
                <a:solidFill>
                  <a:srgbClr val="3C302A"/>
                </a:solidFill>
                <a:ea typeface="HY얕은샘물M" pitchFamily="18" charset="-127"/>
                <a:cs typeface="Arial" charset="0"/>
              </a:rPr>
              <a:t>Networks</a:t>
            </a:r>
            <a:endParaRPr lang="ko-KR" altLang="en-US" b="1">
              <a:solidFill>
                <a:srgbClr val="3C302A"/>
              </a:solidFill>
              <a:ea typeface="HY얕은샘물M" pitchFamily="18" charset="-127"/>
              <a:cs typeface="Arial" charset="0"/>
            </a:endParaRPr>
          </a:p>
        </p:txBody>
      </p:sp>
      <p:sp>
        <p:nvSpPr>
          <p:cNvPr id="11287" name="TextBox 82"/>
          <p:cNvSpPr txBox="1">
            <a:spLocks noChangeArrowheads="1"/>
          </p:cNvSpPr>
          <p:nvPr/>
        </p:nvSpPr>
        <p:spPr bwMode="auto">
          <a:xfrm>
            <a:off x="6127750" y="3143250"/>
            <a:ext cx="1589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b="1">
                <a:solidFill>
                  <a:srgbClr val="990033"/>
                </a:solidFill>
                <a:ea typeface="HY얕은샘물M" pitchFamily="18" charset="-127"/>
                <a:cs typeface="Arial" charset="0"/>
              </a:rPr>
              <a:t>Service provider</a:t>
            </a:r>
            <a:endParaRPr lang="ko-KR" altLang="en-US" b="1">
              <a:solidFill>
                <a:srgbClr val="990033"/>
              </a:solidFill>
              <a:ea typeface="HY얕은샘물M" pitchFamily="18" charset="-127"/>
              <a:cs typeface="Arial" charset="0"/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6686135" y="3580316"/>
            <a:ext cx="87752" cy="87752"/>
          </a:xfrm>
          <a:prstGeom prst="ellipse">
            <a:avLst/>
          </a:prstGeom>
          <a:solidFill>
            <a:schemeClr val="tx1"/>
          </a:solidFill>
          <a:ln w="3175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/>
          </a:p>
        </p:txBody>
      </p:sp>
      <p:sp>
        <p:nvSpPr>
          <p:cNvPr id="17433" name="TextBox 86"/>
          <p:cNvSpPr txBox="1">
            <a:spLocks noChangeArrowheads="1"/>
          </p:cNvSpPr>
          <p:nvPr/>
        </p:nvSpPr>
        <p:spPr bwMode="auto">
          <a:xfrm>
            <a:off x="6762750" y="3508375"/>
            <a:ext cx="1573213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l" eaLnBrk="1" hangingPunct="1">
              <a:defRPr/>
            </a:pPr>
            <a:r>
              <a:rPr lang="en-US" altLang="ko-KR" sz="1050" dirty="0" smtClean="0">
                <a:ea typeface="HY얕은샘물M" pitchFamily="18" charset="-127"/>
                <a:cs typeface="Arial" charset="0"/>
              </a:rPr>
              <a:t>Identification &amp; Naming</a:t>
            </a:r>
          </a:p>
        </p:txBody>
      </p:sp>
      <p:sp>
        <p:nvSpPr>
          <p:cNvPr id="17434" name="TextBox 87"/>
          <p:cNvSpPr txBox="1">
            <a:spLocks noChangeArrowheads="1"/>
          </p:cNvSpPr>
          <p:nvPr/>
        </p:nvSpPr>
        <p:spPr bwMode="auto">
          <a:xfrm>
            <a:off x="6762750" y="3762375"/>
            <a:ext cx="1976438" cy="4159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l" eaLnBrk="1" hangingPunct="1">
              <a:defRPr/>
            </a:pPr>
            <a:r>
              <a:rPr lang="en-US" altLang="ko-KR" sz="1050" dirty="0" smtClean="0">
                <a:ea typeface="HY얕은샘물M" pitchFamily="18" charset="-127"/>
                <a:cs typeface="Arial" charset="0"/>
              </a:rPr>
              <a:t>Authentication, Authorization, </a:t>
            </a:r>
          </a:p>
          <a:p>
            <a:pPr algn="l" eaLnBrk="1" hangingPunct="1">
              <a:defRPr/>
            </a:pPr>
            <a:r>
              <a:rPr lang="en-US" altLang="ko-KR" sz="1050" dirty="0" smtClean="0">
                <a:ea typeface="HY얕은샘물M" pitchFamily="18" charset="-127"/>
                <a:cs typeface="Arial" charset="0"/>
              </a:rPr>
              <a:t>Accounting and Charging</a:t>
            </a:r>
          </a:p>
        </p:txBody>
      </p:sp>
      <p:sp>
        <p:nvSpPr>
          <p:cNvPr id="27" name="타원 26"/>
          <p:cNvSpPr/>
          <p:nvPr/>
        </p:nvSpPr>
        <p:spPr>
          <a:xfrm>
            <a:off x="6686135" y="3902916"/>
            <a:ext cx="87752" cy="87752"/>
          </a:xfrm>
          <a:prstGeom prst="ellipse">
            <a:avLst/>
          </a:prstGeom>
          <a:solidFill>
            <a:srgbClr val="660066"/>
          </a:solidFill>
          <a:ln w="3175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/>
          </a:p>
        </p:txBody>
      </p:sp>
      <p:sp>
        <p:nvSpPr>
          <p:cNvPr id="17436" name="TextBox 90"/>
          <p:cNvSpPr txBox="1">
            <a:spLocks noChangeArrowheads="1"/>
          </p:cNvSpPr>
          <p:nvPr/>
        </p:nvSpPr>
        <p:spPr bwMode="auto">
          <a:xfrm>
            <a:off x="6762750" y="4135438"/>
            <a:ext cx="1277938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l" eaLnBrk="1" hangingPunct="1">
              <a:defRPr/>
            </a:pPr>
            <a:r>
              <a:rPr lang="en-US" altLang="ko-KR" sz="1050" dirty="0" smtClean="0">
                <a:ea typeface="HY얕은샘물M" pitchFamily="18" charset="-127"/>
                <a:cs typeface="Arial" charset="0"/>
              </a:rPr>
              <a:t>Security &amp; Privacy</a:t>
            </a:r>
          </a:p>
        </p:txBody>
      </p:sp>
      <p:sp>
        <p:nvSpPr>
          <p:cNvPr id="29" name="타원 28"/>
          <p:cNvSpPr/>
          <p:nvPr/>
        </p:nvSpPr>
        <p:spPr>
          <a:xfrm>
            <a:off x="6686135" y="4207620"/>
            <a:ext cx="87752" cy="87752"/>
          </a:xfrm>
          <a:prstGeom prst="ellipse">
            <a:avLst/>
          </a:prstGeom>
          <a:solidFill>
            <a:srgbClr val="000066"/>
          </a:solidFill>
          <a:ln w="3175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/>
          </a:p>
        </p:txBody>
      </p:sp>
      <p:sp>
        <p:nvSpPr>
          <p:cNvPr id="17438" name="TextBox 92"/>
          <p:cNvSpPr txBox="1">
            <a:spLocks noChangeArrowheads="1"/>
          </p:cNvSpPr>
          <p:nvPr/>
        </p:nvSpPr>
        <p:spPr bwMode="auto">
          <a:xfrm>
            <a:off x="6762750" y="4406900"/>
            <a:ext cx="1911350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l" eaLnBrk="1" hangingPunct="1">
              <a:defRPr/>
            </a:pPr>
            <a:r>
              <a:rPr lang="en-US" altLang="ko-KR" sz="1050" dirty="0" smtClean="0">
                <a:ea typeface="HY얕은샘물M" pitchFamily="18" charset="-127"/>
                <a:cs typeface="Arial" charset="0"/>
              </a:rPr>
              <a:t>Maintenance &amp; Management</a:t>
            </a:r>
          </a:p>
        </p:txBody>
      </p:sp>
      <p:sp>
        <p:nvSpPr>
          <p:cNvPr id="31" name="타원 30"/>
          <p:cNvSpPr/>
          <p:nvPr/>
        </p:nvSpPr>
        <p:spPr>
          <a:xfrm>
            <a:off x="6686135" y="4478865"/>
            <a:ext cx="87752" cy="87752"/>
          </a:xfrm>
          <a:prstGeom prst="ellipse">
            <a:avLst/>
          </a:prstGeom>
          <a:solidFill>
            <a:srgbClr val="003366"/>
          </a:solidFill>
          <a:ln w="3175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/>
          </a:p>
        </p:txBody>
      </p:sp>
      <p:sp>
        <p:nvSpPr>
          <p:cNvPr id="1129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713"/>
          </a:xfrm>
        </p:spPr>
        <p:txBody>
          <a:bodyPr/>
          <a:lstStyle/>
          <a:p>
            <a:pPr eaLnBrk="1" hangingPunct="1"/>
            <a:r>
              <a:rPr lang="en-US" altLang="ko-KR" sz="3600" b="1" smtClean="0">
                <a:solidFill>
                  <a:schemeClr val="tx1"/>
                </a:solidFill>
              </a:rPr>
              <a:t>Technical Scope of M2M Consolidation (2/11)</a:t>
            </a:r>
          </a:p>
        </p:txBody>
      </p:sp>
      <p:sp>
        <p:nvSpPr>
          <p:cNvPr id="42" name="TextBox 25"/>
          <p:cNvSpPr txBox="1"/>
          <p:nvPr/>
        </p:nvSpPr>
        <p:spPr>
          <a:xfrm>
            <a:off x="7829550" y="2781300"/>
            <a:ext cx="1371600" cy="73818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algn="r" eaLnBrk="0" fontAlgn="base" latinLnBrk="1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b="1">
                <a:solidFill>
                  <a:srgbClr val="565A3C"/>
                </a:solidFill>
                <a:ea typeface="HY얕은샘물M" pitchFamily="18" charset="-127"/>
                <a:cs typeface="Arial" charset="0"/>
              </a:rPr>
              <a:t>Vertical</a:t>
            </a:r>
          </a:p>
          <a:p>
            <a:pPr algn="l" eaLnBrk="1" hangingPunct="1"/>
            <a:r>
              <a:rPr lang="en-US" altLang="ko-KR" b="1">
                <a:solidFill>
                  <a:srgbClr val="565A3C"/>
                </a:solidFill>
                <a:ea typeface="HY얕은샘물M" pitchFamily="18" charset="-127"/>
                <a:cs typeface="Arial" charset="0"/>
              </a:rPr>
              <a:t>        Market</a:t>
            </a:r>
          </a:p>
          <a:p>
            <a:pPr algn="l" eaLnBrk="1" hangingPunct="1"/>
            <a:r>
              <a:rPr lang="en-US" altLang="ko-KR" b="1">
                <a:solidFill>
                  <a:srgbClr val="565A3C"/>
                </a:solidFill>
                <a:ea typeface="HY얕은샘물M" pitchFamily="18" charset="-127"/>
                <a:cs typeface="Arial" charset="0"/>
              </a:rPr>
              <a:t>              Areas</a:t>
            </a:r>
            <a:endParaRPr lang="ko-KR" altLang="en-US" b="1">
              <a:solidFill>
                <a:srgbClr val="565A3C"/>
              </a:solidFill>
              <a:ea typeface="HY얕은샘물M" pitchFamily="18" charset="-127"/>
              <a:cs typeface="Arial" charset="0"/>
            </a:endParaRPr>
          </a:p>
        </p:txBody>
      </p:sp>
      <p:sp>
        <p:nvSpPr>
          <p:cNvPr id="11298" name="내용 개체 틀 2"/>
          <p:cNvSpPr>
            <a:spLocks noGrp="1"/>
          </p:cNvSpPr>
          <p:nvPr>
            <p:ph sz="quarter" idx="1"/>
          </p:nvPr>
        </p:nvSpPr>
        <p:spPr>
          <a:xfrm>
            <a:off x="560388" y="1557338"/>
            <a:ext cx="8832850" cy="5084762"/>
          </a:xfrm>
        </p:spPr>
        <p:txBody>
          <a:bodyPr/>
          <a:lstStyle/>
          <a:p>
            <a:pPr eaLnBrk="1" hangingPunct="1"/>
            <a:r>
              <a:rPr lang="en-US" altLang="ko-KR" sz="2800" b="1" smtClean="0"/>
              <a:t>An example of M2M Architecture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내용 개체 틀 2"/>
          <p:cNvSpPr>
            <a:spLocks noGrp="1"/>
          </p:cNvSpPr>
          <p:nvPr>
            <p:ph sz="quarter" idx="1"/>
          </p:nvPr>
        </p:nvSpPr>
        <p:spPr>
          <a:xfrm>
            <a:off x="663575" y="1600200"/>
            <a:ext cx="8832850" cy="4495800"/>
          </a:xfrm>
        </p:spPr>
        <p:txBody>
          <a:bodyPr/>
          <a:lstStyle/>
          <a:p>
            <a:r>
              <a:rPr lang="en-US" altLang="ko-KR" sz="2800" b="1" smtClean="0"/>
              <a:t>Use-cases and Requirements Analysis</a:t>
            </a:r>
            <a:endParaRPr lang="en-US" altLang="ko-KR" b="1" smtClean="0"/>
          </a:p>
          <a:p>
            <a:pPr lvl="1"/>
            <a:r>
              <a:rPr lang="en-US" altLang="ko-KR" sz="2400" smtClean="0"/>
              <a:t>Use-cases from each M2M domain (e.g., Smart Grid, Smart metering, Healthcare, Automotive, etc.) shall be identified</a:t>
            </a:r>
          </a:p>
          <a:p>
            <a:pPr lvl="1"/>
            <a:r>
              <a:rPr lang="en-US" altLang="ko-KR" sz="2400" smtClean="0"/>
              <a:t>Requirements for M2M services based on use-cases shall be analyzed</a:t>
            </a:r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713"/>
          </a:xfrm>
        </p:spPr>
        <p:txBody>
          <a:bodyPr/>
          <a:lstStyle/>
          <a:p>
            <a:pPr eaLnBrk="1" hangingPunct="1"/>
            <a:r>
              <a:rPr lang="en-US" altLang="ko-KR" sz="3600" b="1" smtClean="0">
                <a:solidFill>
                  <a:schemeClr val="tx1"/>
                </a:solidFill>
              </a:rPr>
              <a:t>Technical Scope of M2M Consolidation (3/11)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내용 개체 틀 2"/>
          <p:cNvSpPr>
            <a:spLocks noGrp="1"/>
          </p:cNvSpPr>
          <p:nvPr>
            <p:ph sz="quarter" idx="1"/>
          </p:nvPr>
        </p:nvSpPr>
        <p:spPr>
          <a:xfrm>
            <a:off x="560388" y="1484313"/>
            <a:ext cx="8832850" cy="5229225"/>
          </a:xfrm>
        </p:spPr>
        <p:txBody>
          <a:bodyPr/>
          <a:lstStyle/>
          <a:p>
            <a:pPr eaLnBrk="1" hangingPunct="1"/>
            <a:r>
              <a:rPr lang="en-US" altLang="ko-KR" sz="2800" b="1" smtClean="0"/>
              <a:t>Functional service entities and data model</a:t>
            </a:r>
          </a:p>
          <a:p>
            <a:pPr lvl="1" eaLnBrk="1" hangingPunct="1"/>
            <a:r>
              <a:rPr lang="en-US" altLang="ko-KR" sz="2400" smtClean="0"/>
              <a:t>Various service entities may be identified such as location management, time synchronization, identification, authentication, and accounting/billing</a:t>
            </a:r>
          </a:p>
          <a:p>
            <a:pPr lvl="1" eaLnBrk="1" hangingPunct="1"/>
            <a:r>
              <a:rPr lang="en-US" altLang="ko-KR" sz="2400" smtClean="0"/>
              <a:t>Some of service entities may reside only on M2M devices; some of them may reside on both M2M devices and M2M application/service systems; and some of them may reside only on M2M application/service systems</a:t>
            </a:r>
          </a:p>
          <a:p>
            <a:pPr lvl="1" eaLnBrk="1" hangingPunct="1"/>
            <a:r>
              <a:rPr lang="en-US" altLang="ko-KR" sz="2400" smtClean="0"/>
              <a:t>Each service entity requires a communication interface.</a:t>
            </a:r>
          </a:p>
          <a:p>
            <a:pPr lvl="1" eaLnBrk="1" hangingPunct="1"/>
            <a:r>
              <a:rPr lang="en-US" altLang="ko-KR" sz="2400" smtClean="0"/>
              <a:t>A common data model may be required among relevant service entities and M2M application/service data may be shared transparently among them</a:t>
            </a:r>
          </a:p>
          <a:p>
            <a:pPr lvl="2" eaLnBrk="1" hangingPunct="1"/>
            <a:r>
              <a:rPr lang="en-US" altLang="ko-KR" sz="2000" smtClean="0"/>
              <a:t>Ex: OGC’s SWE (Sensor Web Enablement) Common Data Model ??</a:t>
            </a: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713"/>
          </a:xfrm>
        </p:spPr>
        <p:txBody>
          <a:bodyPr/>
          <a:lstStyle/>
          <a:p>
            <a:pPr eaLnBrk="1" hangingPunct="1"/>
            <a:r>
              <a:rPr lang="en-US" altLang="ko-KR" sz="3600" b="1" smtClean="0">
                <a:solidFill>
                  <a:schemeClr val="tx1"/>
                </a:solidFill>
              </a:rPr>
              <a:t>Technical Scope of M2M Consolidation (4/11)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내용 개체 틀 2"/>
          <p:cNvSpPr>
            <a:spLocks noGrp="1"/>
          </p:cNvSpPr>
          <p:nvPr>
            <p:ph sz="quarter" idx="1"/>
          </p:nvPr>
        </p:nvSpPr>
        <p:spPr>
          <a:xfrm>
            <a:off x="663575" y="1600200"/>
            <a:ext cx="8832850" cy="4495800"/>
          </a:xfrm>
        </p:spPr>
        <p:txBody>
          <a:bodyPr/>
          <a:lstStyle/>
          <a:p>
            <a:pPr eaLnBrk="1" hangingPunct="1"/>
            <a:r>
              <a:rPr lang="en-US" altLang="ko-KR" sz="2800" b="1" smtClean="0"/>
              <a:t>Identification &amp; Naming of M2M Devices &amp; Applications</a:t>
            </a:r>
          </a:p>
          <a:p>
            <a:pPr lvl="1"/>
            <a:r>
              <a:rPr lang="en-US" altLang="ko-KR" sz="2400" smtClean="0"/>
              <a:t>M2M devices and applications shall be identified and relevant identifiers may be required</a:t>
            </a:r>
            <a:endParaRPr lang="en-US" altLang="ko-KR" sz="2100" smtClean="0"/>
          </a:p>
          <a:p>
            <a:pPr lvl="1"/>
            <a:r>
              <a:rPr lang="en-US" altLang="ko-KR" sz="2400" smtClean="0"/>
              <a:t>Various M2M identifiers shall be distinguished each other and identified uniquely and utilized within M2M system</a:t>
            </a:r>
          </a:p>
          <a:p>
            <a:pPr lvl="2"/>
            <a:r>
              <a:rPr lang="en-US" altLang="ko-KR" sz="2100" smtClean="0"/>
              <a:t>What the scope of M2M system is ?? ToR of M2M TC in ETSI</a:t>
            </a:r>
          </a:p>
          <a:p>
            <a:pPr lvl="1"/>
            <a:r>
              <a:rPr lang="en-US" altLang="ko-KR" sz="2400" smtClean="0"/>
              <a:t>The relationship/mapping between Identification and Naming needs to be clarified in M2M system</a:t>
            </a:r>
            <a:endParaRPr lang="en-US" altLang="ko-KR" sz="2100" smtClean="0"/>
          </a:p>
          <a:p>
            <a:pPr lvl="1"/>
            <a:r>
              <a:rPr lang="en-US" altLang="ko-KR" sz="2400" smtClean="0"/>
              <a:t>How to apply M2M identifiers in existing networks (e.g., 3G/4G, WiFi, WPAN, etc.) needs to be described</a:t>
            </a:r>
          </a:p>
          <a:p>
            <a:pPr lvl="2"/>
            <a:r>
              <a:rPr lang="en-US" altLang="ko-KR" sz="2100" smtClean="0"/>
              <a:t>M2M Identifier </a:t>
            </a:r>
            <a:r>
              <a:rPr lang="en-US" altLang="ko-KR" sz="2100" smtClean="0">
                <a:sym typeface="Wingdings" pitchFamily="2" charset="2"/>
              </a:rPr>
              <a:t> MSISDN or IPv6 or ??</a:t>
            </a:r>
            <a:endParaRPr lang="en-US" altLang="ko-KR" sz="2100" smtClean="0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713"/>
          </a:xfrm>
        </p:spPr>
        <p:txBody>
          <a:bodyPr/>
          <a:lstStyle/>
          <a:p>
            <a:pPr eaLnBrk="1" hangingPunct="1"/>
            <a:r>
              <a:rPr lang="en-US" altLang="ko-KR" sz="3600" b="1" smtClean="0">
                <a:solidFill>
                  <a:schemeClr val="tx1"/>
                </a:solidFill>
              </a:rPr>
              <a:t>Technical Scope of M2M Consolidation (5/11)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내용 개체 틀 2"/>
          <p:cNvSpPr>
            <a:spLocks noGrp="1"/>
          </p:cNvSpPr>
          <p:nvPr>
            <p:ph sz="quarter" idx="1"/>
          </p:nvPr>
        </p:nvSpPr>
        <p:spPr>
          <a:xfrm>
            <a:off x="560388" y="1628775"/>
            <a:ext cx="8832850" cy="5084763"/>
          </a:xfrm>
        </p:spPr>
        <p:txBody>
          <a:bodyPr/>
          <a:lstStyle/>
          <a:p>
            <a:pPr eaLnBrk="1" hangingPunct="1"/>
            <a:r>
              <a:rPr lang="en-US" altLang="ko-KR" sz="2800" b="1" smtClean="0"/>
              <a:t>AAA and Charging</a:t>
            </a:r>
          </a:p>
          <a:p>
            <a:pPr lvl="1"/>
            <a:r>
              <a:rPr lang="en-US" altLang="ko-KR" sz="2400" smtClean="0"/>
              <a:t>Authentication: M2M devices shall be access-controlled by both tele-communication and M2M service providers</a:t>
            </a:r>
          </a:p>
          <a:p>
            <a:pPr lvl="1"/>
            <a:r>
              <a:rPr lang="en-US" altLang="ko-KR" sz="2400" smtClean="0"/>
              <a:t>Authorization: M2M data may be required to be access-controlled according to access privileges</a:t>
            </a:r>
          </a:p>
          <a:p>
            <a:pPr lvl="1"/>
            <a:r>
              <a:rPr lang="en-US" altLang="ko-KR" sz="2400" smtClean="0"/>
              <a:t>Accounting: M2M communication traffics and M2M data usages may be required to be monitored and accounted according to accounting policies (e.g. data types such as weather information or surveillance; real-time or event-driven; and private or public sector) </a:t>
            </a:r>
          </a:p>
          <a:p>
            <a:pPr lvl="1"/>
            <a:r>
              <a:rPr lang="en-US" altLang="ko-KR" sz="2400" smtClean="0"/>
              <a:t>Charging: M2M service usages may be charged according to accounting results and pricing policies</a:t>
            </a: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713"/>
          </a:xfrm>
        </p:spPr>
        <p:txBody>
          <a:bodyPr/>
          <a:lstStyle/>
          <a:p>
            <a:pPr eaLnBrk="1" hangingPunct="1"/>
            <a:r>
              <a:rPr lang="en-US" altLang="ko-KR" sz="3600" b="1" smtClean="0">
                <a:solidFill>
                  <a:schemeClr val="tx1"/>
                </a:solidFill>
              </a:rPr>
              <a:t>Technical Scope of M2M Consolidation (6/11)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내용 개체 틀 2"/>
          <p:cNvSpPr>
            <a:spLocks noGrp="1"/>
          </p:cNvSpPr>
          <p:nvPr>
            <p:ph sz="quarter" idx="1"/>
          </p:nvPr>
        </p:nvSpPr>
        <p:spPr>
          <a:xfrm>
            <a:off x="560388" y="1773238"/>
            <a:ext cx="8832850" cy="4495800"/>
          </a:xfrm>
        </p:spPr>
        <p:txBody>
          <a:bodyPr/>
          <a:lstStyle/>
          <a:p>
            <a:pPr eaLnBrk="1" hangingPunct="1"/>
            <a:r>
              <a:rPr lang="en-US" altLang="ko-KR" sz="2800" b="1" smtClean="0"/>
              <a:t>Security and Privacy Aspects</a:t>
            </a:r>
          </a:p>
          <a:p>
            <a:pPr lvl="1"/>
            <a:r>
              <a:rPr lang="en-US" altLang="ko-KR" sz="2400" smtClean="0"/>
              <a:t>M2M data may be required to support encryption, integrity, authentication and non-repudiation. For example, health information from an M2M device shall be protected</a:t>
            </a:r>
          </a:p>
          <a:p>
            <a:pPr lvl="1"/>
            <a:r>
              <a:rPr lang="en-US" altLang="ko-KR" sz="2400" smtClean="0"/>
              <a:t>M2M data may be privacy-sensitive such as location information. Privacy protection for M2M data shall be considered</a:t>
            </a:r>
            <a:endParaRPr lang="en-US" altLang="ko-KR" sz="1800" smtClean="0"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endParaRPr lang="ko-KR" altLang="en-US" sz="3600" smtClean="0"/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713"/>
          </a:xfrm>
        </p:spPr>
        <p:txBody>
          <a:bodyPr/>
          <a:lstStyle/>
          <a:p>
            <a:pPr eaLnBrk="1" hangingPunct="1"/>
            <a:r>
              <a:rPr lang="en-US" altLang="ko-KR" sz="3600" b="1" smtClean="0">
                <a:solidFill>
                  <a:schemeClr val="tx1"/>
                </a:solidFill>
              </a:rPr>
              <a:t>Technical Scope of M2M Consolidation (7/11)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내용 개체 틀 2"/>
          <p:cNvSpPr>
            <a:spLocks noGrp="1"/>
          </p:cNvSpPr>
          <p:nvPr>
            <p:ph sz="quarter" idx="1"/>
          </p:nvPr>
        </p:nvSpPr>
        <p:spPr>
          <a:xfrm>
            <a:off x="560388" y="1773238"/>
            <a:ext cx="8832850" cy="4495800"/>
          </a:xfrm>
        </p:spPr>
        <p:txBody>
          <a:bodyPr/>
          <a:lstStyle/>
          <a:p>
            <a:pPr eaLnBrk="1" hangingPunct="1"/>
            <a:r>
              <a:rPr lang="en-US" altLang="ko-KR" sz="2800" b="1" smtClean="0"/>
              <a:t>Maintenance and Management</a:t>
            </a:r>
          </a:p>
          <a:p>
            <a:pPr lvl="1" indent="-319088" eaLnBrk="1" hangingPunct="1">
              <a:buFont typeface="Wingdings" pitchFamily="2" charset="2"/>
              <a:buChar char=""/>
            </a:pPr>
            <a:r>
              <a:rPr lang="en-US" altLang="ko-KR" sz="2400" smtClean="0"/>
              <a:t>M2M devices and M2M area network need to be monitored and managed remotely</a:t>
            </a:r>
          </a:p>
          <a:p>
            <a:pPr lvl="1" indent="-319088" eaLnBrk="1" hangingPunct="1">
              <a:buFont typeface="Wingdings" pitchFamily="2" charset="2"/>
              <a:buChar char=""/>
            </a:pPr>
            <a:r>
              <a:rPr lang="en-US" altLang="ko-KR" sz="2400" smtClean="0"/>
              <a:t>Relevant interfaces and management information base are consideration points</a:t>
            </a:r>
          </a:p>
          <a:p>
            <a:pPr lvl="1" indent="-319088" eaLnBrk="1" hangingPunct="1">
              <a:buFont typeface="Wingdings" pitchFamily="2" charset="2"/>
              <a:buChar char=""/>
            </a:pPr>
            <a:r>
              <a:rPr lang="en-US" altLang="ko-KR" sz="2400" smtClean="0"/>
              <a:t>Some of M2M devices may be required to be highly reliable</a:t>
            </a:r>
          </a:p>
          <a:p>
            <a:pPr lvl="2" indent="-319088" eaLnBrk="1" hangingPunct="1">
              <a:buFont typeface="Wingdings" pitchFamily="2" charset="2"/>
              <a:buChar char=""/>
            </a:pPr>
            <a:r>
              <a:rPr lang="en-US" altLang="ko-KR" sz="1800" smtClean="0"/>
              <a:t>Self-healing of M2M devices and M2M area network, and dynamic route re-arrangement are consideration points</a:t>
            </a:r>
            <a:endParaRPr lang="en-US" altLang="ko-KR" sz="2400" smtClean="0"/>
          </a:p>
          <a:p>
            <a:pPr lvl="1" indent="-319088" eaLnBrk="1" hangingPunct="1">
              <a:buFont typeface="Wingdings" pitchFamily="2" charset="2"/>
              <a:buChar char=""/>
            </a:pPr>
            <a:endParaRPr lang="en-US" altLang="ko-KR" sz="1800" smtClean="0"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endParaRPr lang="ko-KR" altLang="en-US" sz="3600" smtClean="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713"/>
          </a:xfrm>
        </p:spPr>
        <p:txBody>
          <a:bodyPr/>
          <a:lstStyle/>
          <a:p>
            <a:pPr eaLnBrk="1" hangingPunct="1"/>
            <a:r>
              <a:rPr lang="en-US" altLang="ko-KR" sz="3600" b="1" smtClean="0">
                <a:solidFill>
                  <a:schemeClr val="tx1"/>
                </a:solidFill>
              </a:rPr>
              <a:t>Technical Scope of M2M Consolidation (8/11)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가을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9010</TotalTime>
  <Words>790</Words>
  <Application>Microsoft Office PowerPoint</Application>
  <PresentationFormat>A4 Paper (210x297 mm)</PresentationFormat>
  <Paragraphs>87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가을</vt:lpstr>
      <vt:lpstr>PowerPoint Presentation</vt:lpstr>
      <vt:lpstr>Technical Scope of M2M Consolidation (1/11)</vt:lpstr>
      <vt:lpstr>Technical Scope of M2M Consolidation (2/11)</vt:lpstr>
      <vt:lpstr>Technical Scope of M2M Consolidation (3/11)</vt:lpstr>
      <vt:lpstr>Technical Scope of M2M Consolidation (4/11)</vt:lpstr>
      <vt:lpstr>Technical Scope of M2M Consolidation (5/11)</vt:lpstr>
      <vt:lpstr>Technical Scope of M2M Consolidation (6/11)</vt:lpstr>
      <vt:lpstr>Technical Scope of M2M Consolidation (7/11)</vt:lpstr>
      <vt:lpstr>Technical Scope of M2M Consolidation (8/11)</vt:lpstr>
      <vt:lpstr>Technical Scope of M2M Consolidation (9/11)</vt:lpstr>
      <vt:lpstr>Technical Scope of M2M Consolidation (10/11)</vt:lpstr>
      <vt:lpstr>Technical Scope of M2M Consolidation (11/11)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0</dc:title>
  <dc:creator>Djey KIM</dc:creator>
  <cp:lastModifiedBy>Steve Barclay</cp:lastModifiedBy>
  <cp:revision>520</cp:revision>
  <cp:lastPrinted>2003-01-16T11:14:34Z</cp:lastPrinted>
  <dcterms:created xsi:type="dcterms:W3CDTF">2006-01-02T04:37:36Z</dcterms:created>
  <dcterms:modified xsi:type="dcterms:W3CDTF">2011-08-16T01:18:06Z</dcterms:modified>
</cp:coreProperties>
</file>