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6" r:id="rId3"/>
    <p:sldId id="324" r:id="rId4"/>
    <p:sldId id="323" r:id="rId5"/>
    <p:sldId id="321" r:id="rId6"/>
    <p:sldId id="325" r:id="rId7"/>
    <p:sldId id="326" r:id="rId8"/>
    <p:sldId id="320" r:id="rId9"/>
    <p:sldId id="322" r:id="rId10"/>
    <p:sldId id="284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F90FEE"/>
    <a:srgbClr val="F072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97" autoAdjust="0"/>
  </p:normalViewPr>
  <p:slideViewPr>
    <p:cSldViewPr>
      <p:cViewPr>
        <p:scale>
          <a:sx n="80" d="100"/>
          <a:sy n="80" d="100"/>
        </p:scale>
        <p:origin x="-85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2671A89-BAE3-4885-AE1C-19F716E13A2B}" type="datetimeFigureOut">
              <a:rPr lang="zh-CN" altLang="en-US"/>
              <a:pPr>
                <a:defRPr/>
              </a:pPr>
              <a:t>2011/8/15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4075B40-D322-41A1-9BC3-6F682E46BDE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8442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9DB88A5-326E-459E-9D29-233663919944}" type="datetimeFigureOut">
              <a:rPr lang="zh-CN" altLang="en-US"/>
              <a:pPr>
                <a:defRPr/>
              </a:pPr>
              <a:t>2011/8/15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FAE8AAE-55D7-4713-9FDD-0DD84B3FCD8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7773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mtClean="0"/>
              <a:t>Confidential</a:t>
            </a: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</a:pPr>
            <a:endParaRPr lang="en-US" altLang="zh-CN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mtClean="0"/>
              <a:t>Confidential</a:t>
            </a: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</a:pPr>
            <a:endParaRPr lang="en-US" altLang="zh-CN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mtClean="0"/>
              <a:t>Confidential</a:t>
            </a: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</a:pPr>
            <a:endParaRPr lang="en-US" altLang="zh-CN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mtClean="0"/>
              <a:t>Confidential</a:t>
            </a: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</a:pPr>
            <a:endParaRPr lang="en-US" altLang="zh-CN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mtClean="0"/>
              <a:t>Confidential</a:t>
            </a: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</a:pPr>
            <a:endParaRPr lang="en-US" altLang="zh-CN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mtClean="0"/>
              <a:t>Confidential</a:t>
            </a: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</a:pPr>
            <a:endParaRPr lang="en-US" altLang="zh-CN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mtClean="0"/>
              <a:t>Confidential</a:t>
            </a: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</a:pPr>
            <a:endParaRPr lang="en-US" altLang="zh-CN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mtClean="0"/>
              <a:t>Confidential</a:t>
            </a: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</a:pPr>
            <a:endParaRPr lang="en-US" altLang="zh-CN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6370638"/>
            <a:ext cx="2357438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470025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D7D41-A1C9-4AA9-8A71-66243F4F289F}" type="datetimeFigureOut">
              <a:rPr lang="zh-CN" altLang="en-US"/>
              <a:pPr>
                <a:defRPr/>
              </a:pPr>
              <a:t>2011/8/15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286500" y="6356350"/>
            <a:ext cx="2571750" cy="365125"/>
          </a:xfrm>
        </p:spPr>
        <p:txBody>
          <a:bodyPr/>
          <a:lstStyle>
            <a:lvl1pPr>
              <a:defRPr sz="1600" b="1" i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zh-CN"/>
              <a:t>http://www.ccsa.org.cn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B66D2-DB71-472D-99FF-6A8FCAEF9218}" type="datetimeFigureOut">
              <a:rPr lang="zh-CN" altLang="en-US"/>
              <a:pPr>
                <a:defRPr/>
              </a:pPr>
              <a:t>2011/8/15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80A76-8AD5-4F80-A928-5FCB06D4AFE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23069-6B9C-4C47-81B4-5AB7077318B3}" type="datetimeFigureOut">
              <a:rPr lang="zh-CN" altLang="en-US"/>
              <a:pPr>
                <a:defRPr/>
              </a:pPr>
              <a:t>2011/8/15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742BF-9168-4099-B3BC-C168A0C1AF0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 userDrawn="1"/>
        </p:nvCxnSpPr>
        <p:spPr>
          <a:xfrm>
            <a:off x="0" y="1000108"/>
            <a:ext cx="9144000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857256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07209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00CBB-2030-43DC-BBD5-23023FC336D0}" type="datetimeFigureOut">
              <a:rPr lang="zh-CN" altLang="en-US"/>
              <a:pPr>
                <a:defRPr/>
              </a:pPr>
              <a:t>2011/8/15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DDF40-EBDE-4D97-AA4D-C975E993E8F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70E93-7ABF-4B4A-B56A-2CD8BAA843B5}" type="datetimeFigureOut">
              <a:rPr lang="zh-CN" altLang="en-US"/>
              <a:pPr>
                <a:defRPr/>
              </a:pPr>
              <a:t>2011/8/15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0E0D3-B41E-43E5-A702-D4E03387883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8094E-FD26-495F-ACDA-1F6F486AF502}" type="datetimeFigureOut">
              <a:rPr lang="zh-CN" altLang="en-US"/>
              <a:pPr>
                <a:defRPr/>
              </a:pPr>
              <a:t>2011/8/15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2438D-8215-4E58-B75C-6764DC155BA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7BAE8-45AA-449F-B506-A4156D456B60}" type="datetimeFigureOut">
              <a:rPr lang="zh-CN" altLang="en-US"/>
              <a:pPr>
                <a:defRPr/>
              </a:pPr>
              <a:t>2011/8/15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56E55-2DAB-4F20-B73A-2BE446A9212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9DBE0-5EB9-4CB2-A1E0-4F523045BC4E}" type="datetimeFigureOut">
              <a:rPr lang="zh-CN" altLang="en-US"/>
              <a:pPr>
                <a:defRPr/>
              </a:pPr>
              <a:t>2011/8/15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A5493-B606-4783-A41E-90AF5FE0EA8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DF821-CBE4-4150-942C-C5959B3EBE86}" type="datetimeFigureOut">
              <a:rPr lang="zh-CN" altLang="en-US"/>
              <a:pPr>
                <a:defRPr/>
              </a:pPr>
              <a:t>2011/8/15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2D0AA-19BC-41B4-AD9A-08D4D4525DB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B3178-9716-470B-B419-742A0CADC0C0}" type="datetimeFigureOut">
              <a:rPr lang="zh-CN" altLang="en-US"/>
              <a:pPr>
                <a:defRPr/>
              </a:pPr>
              <a:t>2011/8/15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F95BD-3B22-43C9-A2D7-2FC5BAF474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360EC-236B-49A4-9929-C81F771E6D85}" type="datetimeFigureOut">
              <a:rPr lang="zh-CN" altLang="en-US"/>
              <a:pPr>
                <a:defRPr/>
              </a:pPr>
              <a:t>2011/8/15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CED80-E99E-4520-80AF-70D1E0A14AD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5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7ACB8B9-930C-4587-BCA7-C47440AFFCED}" type="datetimeFigureOut">
              <a:rPr lang="zh-CN" altLang="en-US"/>
              <a:pPr>
                <a:defRPr/>
              </a:pPr>
              <a:t>2011/8/15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E5D548E-0D09-4D60-8229-4B13A478BFE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日期占位符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83863CD-1264-4B25-A137-A62AF0BB2082}" type="datetimeFigureOut">
              <a:rPr lang="zh-CN" altLang="en-US"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2011/8/15</a:t>
            </a:fld>
            <a:endParaRPr lang="zh-CN" altLang="en-US">
              <a:latin typeface="+mn-lt"/>
              <a:ea typeface="+mn-ea"/>
            </a:endParaRPr>
          </a:p>
        </p:txBody>
      </p:sp>
      <p:sp>
        <p:nvSpPr>
          <p:cNvPr id="8" name="灯片编号占位符 5"/>
          <p:cNvSpPr txBox="1">
            <a:spLocks/>
          </p:cNvSpPr>
          <p:nvPr userDrawn="1"/>
        </p:nvSpPr>
        <p:spPr>
          <a:xfrm>
            <a:off x="6286500" y="6356350"/>
            <a:ext cx="2571750" cy="365125"/>
          </a:xfrm>
          <a:prstGeom prst="rect">
            <a:avLst/>
          </a:prstGeom>
        </p:spPr>
        <p:txBody>
          <a:bodyPr/>
          <a:lstStyle>
            <a:lvl1pPr>
              <a:defRPr sz="1600" b="1" i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mtClean="0">
                <a:ea typeface="+mn-ea"/>
              </a:rPr>
              <a:t>http://www.ccsa.org.cn</a:t>
            </a:r>
            <a:endParaRPr lang="zh-CN" altLang="en-US" dirty="0" smtClean="0">
              <a:ea typeface="+mn-ea"/>
            </a:endParaRPr>
          </a:p>
        </p:txBody>
      </p:sp>
      <p:pic>
        <p:nvPicPr>
          <p:cNvPr id="3081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85750" y="6370638"/>
            <a:ext cx="2357438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charset="-122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charset="-122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charset="-122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charset="-122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charset="-122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charset="-122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charset="-122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charset="-122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894430"/>
            <a:ext cx="7772400" cy="13271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altLang="zh-CN" dirty="0" smtClean="0"/>
              <a:t>CCSA Considerations on M2M Consolidation</a:t>
            </a:r>
            <a:endParaRPr lang="zh-CN" altLang="en-US" dirty="0" smtClean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3406598"/>
            <a:ext cx="6400800" cy="1015528"/>
          </a:xfrm>
        </p:spPr>
        <p:txBody>
          <a:bodyPr rtlCol="0">
            <a:noAutofit/>
          </a:bodyPr>
          <a:lstStyle/>
          <a:p>
            <a:pPr>
              <a:defRPr/>
            </a:pPr>
            <a:endParaRPr lang="en-US" altLang="zh-CN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altLang="zh-CN" sz="2000" dirty="0" smtClean="0">
                <a:solidFill>
                  <a:schemeClr val="tx2">
                    <a:lumMod val="75000"/>
                  </a:schemeClr>
                </a:solidFill>
              </a:rPr>
              <a:t>August 17, 2011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5656" y="4702742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1F497D"/>
                </a:solidFill>
              </a:rPr>
              <a:t>CCSA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66563" y="0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M2MCons02_17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ChangeArrowheads="1"/>
          </p:cNvSpPr>
          <p:nvPr/>
        </p:nvSpPr>
        <p:spPr bwMode="auto">
          <a:xfrm>
            <a:off x="547688" y="23574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zh-CN" sz="4000" b="1" dirty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r>
              <a:rPr lang="en-US" altLang="zh-CN" sz="4000" b="1" dirty="0">
                <a:solidFill>
                  <a:schemeClr val="tx2"/>
                </a:solidFill>
                <a:latin typeface="Calibri" pitchFamily="34" charset="0"/>
              </a:rPr>
              <a:t>Thanks</a:t>
            </a:r>
            <a:br>
              <a:rPr lang="en-US" altLang="zh-CN" sz="4000" b="1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zh-CN" altLang="en-US" sz="4000" b="1" dirty="0">
                <a:solidFill>
                  <a:schemeClr val="tx2"/>
                </a:solidFill>
                <a:latin typeface="Calibri" pitchFamily="34" charset="0"/>
              </a:rPr>
              <a:t>谢谢</a:t>
            </a:r>
            <a:br>
              <a:rPr lang="zh-CN" altLang="en-US" sz="4000" b="1" dirty="0">
                <a:solidFill>
                  <a:schemeClr val="tx2"/>
                </a:solidFill>
                <a:latin typeface="Calibri" pitchFamily="34" charset="0"/>
              </a:rPr>
            </a:br>
            <a:endParaRPr lang="en-US" altLang="zh-CN" sz="4000" b="1" dirty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endParaRPr lang="en-US" altLang="zh-CN" sz="4000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B7059-B4DA-49F7-BC3C-7955286693DF}" type="slidenum">
              <a:rPr lang="en-US" altLang="zh-CN"/>
              <a:pPr>
                <a:defRPr/>
              </a:pPr>
              <a:t>2</a:t>
            </a:fld>
            <a:endParaRPr lang="en-US" altLang="zh-CN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09532"/>
            <a:ext cx="8964612" cy="647700"/>
          </a:xfrm>
        </p:spPr>
        <p:txBody>
          <a:bodyPr/>
          <a:lstStyle/>
          <a:p>
            <a:r>
              <a:rPr lang="en-US" sz="3600" kern="100" dirty="0" smtClean="0">
                <a:latin typeface="Arial"/>
                <a:ea typeface="宋体"/>
                <a:cs typeface="Times New Roman"/>
              </a:rPr>
              <a:t>Content</a:t>
            </a:r>
            <a:endParaRPr lang="en-US" altLang="zh-CN" sz="3600" dirty="0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10244" name="灯片编号占位符 5"/>
          <p:cNvSpPr txBox="1">
            <a:spLocks noGrp="1"/>
          </p:cNvSpPr>
          <p:nvPr/>
        </p:nvSpPr>
        <p:spPr bwMode="auto">
          <a:xfrm>
            <a:off x="7042150" y="59245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r"/>
            <a:fld id="{7B1D6C23-3D4C-48D6-8A57-CB26E4CA71FB}" type="slidenum">
              <a:rPr lang="en-US" altLang="zh-CN" sz="1400">
                <a:latin typeface="Tahoma" pitchFamily="34" charset="0"/>
              </a:rPr>
              <a:pPr algn="r"/>
              <a:t>2</a:t>
            </a:fld>
            <a:endParaRPr lang="en-US" altLang="zh-CN" sz="1400">
              <a:latin typeface="Tahoma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11560" y="1700808"/>
            <a:ext cx="763284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kern="100" dirty="0" smtClean="0">
                <a:solidFill>
                  <a:schemeClr val="tx2"/>
                </a:solidFill>
                <a:latin typeface="Arial"/>
                <a:ea typeface="宋体"/>
                <a:cs typeface="Times New Roman"/>
              </a:rPr>
              <a:t>Criteria for successful consolidation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zh-CN" sz="2800" kern="100" dirty="0" smtClean="0">
                <a:solidFill>
                  <a:schemeClr val="tx2"/>
                </a:solidFill>
                <a:latin typeface="Arial"/>
                <a:ea typeface="宋体"/>
                <a:cs typeface="Times New Roman"/>
              </a:rPr>
              <a:t>Verticals Involvement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kern="100" dirty="0" smtClean="0">
                <a:solidFill>
                  <a:schemeClr val="tx2"/>
                </a:solidFill>
                <a:latin typeface="Arial"/>
                <a:ea typeface="宋体"/>
                <a:cs typeface="Times New Roman"/>
              </a:rPr>
              <a:t>Technical Scope of M2M Consolidation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zh-CN" sz="2800" kern="100" dirty="0" smtClean="0">
                <a:solidFill>
                  <a:schemeClr val="tx2"/>
                </a:solidFill>
                <a:latin typeface="Arial"/>
                <a:ea typeface="宋体"/>
                <a:cs typeface="Times New Roman"/>
              </a:rPr>
              <a:t>Suggestions on Terminals/Modules Issue</a:t>
            </a:r>
            <a:endParaRPr lang="en-US" sz="2800" kern="100" dirty="0" smtClean="0">
              <a:solidFill>
                <a:schemeClr val="tx2"/>
              </a:solidFill>
              <a:latin typeface="Arial"/>
              <a:ea typeface="宋体"/>
              <a:cs typeface="Times New Roman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kern="100" dirty="0" smtClean="0">
                <a:solidFill>
                  <a:schemeClr val="tx2"/>
                </a:solidFill>
                <a:latin typeface="Arial"/>
                <a:ea typeface="宋体"/>
                <a:cs typeface="Times New Roman"/>
              </a:rPr>
              <a:t>Structure of M2M Consolidation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kern="100" dirty="0" smtClean="0">
                <a:solidFill>
                  <a:schemeClr val="tx2"/>
                </a:solidFill>
                <a:latin typeface="Arial"/>
                <a:ea typeface="宋体"/>
                <a:cs typeface="Times New Roman"/>
              </a:rPr>
              <a:t>Secretariat of M2M Consolidation</a:t>
            </a:r>
            <a:endParaRPr lang="en-US" altLang="zh-CN" sz="2800" kern="100" dirty="0" smtClean="0">
              <a:solidFill>
                <a:schemeClr val="tx2"/>
              </a:solidFill>
              <a:latin typeface="Arial"/>
              <a:ea typeface="宋体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B7059-B4DA-49F7-BC3C-7955286693DF}" type="slidenum">
              <a:rPr lang="en-US" altLang="zh-CN"/>
              <a:pPr>
                <a:defRPr/>
              </a:pPr>
              <a:t>3</a:t>
            </a:fld>
            <a:endParaRPr lang="en-US" altLang="zh-CN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09532"/>
            <a:ext cx="8964612" cy="647700"/>
          </a:xfrm>
        </p:spPr>
        <p:txBody>
          <a:bodyPr/>
          <a:lstStyle/>
          <a:p>
            <a:r>
              <a:rPr lang="en-US" sz="3600" kern="100" dirty="0" smtClean="0">
                <a:latin typeface="Arial"/>
                <a:ea typeface="宋体"/>
                <a:cs typeface="Times New Roman"/>
              </a:rPr>
              <a:t>Criteria for successful consolidation</a:t>
            </a:r>
            <a:endParaRPr lang="en-US" altLang="zh-CN" sz="3600" dirty="0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10244" name="灯片编号占位符 5"/>
          <p:cNvSpPr txBox="1">
            <a:spLocks noGrp="1"/>
          </p:cNvSpPr>
          <p:nvPr/>
        </p:nvSpPr>
        <p:spPr bwMode="auto">
          <a:xfrm>
            <a:off x="7042150" y="59245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r"/>
            <a:fld id="{7B1D6C23-3D4C-48D6-8A57-CB26E4CA71FB}" type="slidenum">
              <a:rPr lang="en-US" altLang="zh-CN" sz="1400">
                <a:latin typeface="Tahoma" pitchFamily="34" charset="0"/>
              </a:rPr>
              <a:pPr algn="r"/>
              <a:t>3</a:t>
            </a:fld>
            <a:endParaRPr lang="en-US" altLang="zh-CN" sz="1400">
              <a:latin typeface="Tahoma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28600" y="1428736"/>
            <a:ext cx="8726488" cy="45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zh-CN" sz="2800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 successful M2M standards consolidation should fulfill at least the following criterion.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altLang="zh-CN" sz="2800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Key and influential verticals engaged;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altLang="zh-CN" sz="2800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Balance;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altLang="zh-CN" sz="2800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Cost effective;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altLang="zh-CN" sz="2800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End to End;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altLang="zh-CN" sz="2800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Fairness;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altLang="zh-CN" sz="2800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Not overlapping the ongoing works in existing organizations such as ITU and 3GPPs</a:t>
            </a:r>
            <a:r>
              <a:rPr lang="zh-CN" altLang="en-US" sz="2800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；</a:t>
            </a:r>
            <a:endParaRPr lang="en-US" altLang="zh-CN" sz="2800" dirty="0" smtClean="0">
              <a:solidFill>
                <a:schemeClr val="tx2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altLang="zh-CN" sz="2800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Easy access to meetings</a:t>
            </a:r>
            <a:endParaRPr lang="zh-CN" altLang="en-US" sz="2800" dirty="0" smtClean="0">
              <a:solidFill>
                <a:schemeClr val="tx2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B7059-B4DA-49F7-BC3C-7955286693DF}" type="slidenum">
              <a:rPr lang="en-US" altLang="zh-CN"/>
              <a:pPr>
                <a:defRPr/>
              </a:pPr>
              <a:t>4</a:t>
            </a:fld>
            <a:endParaRPr lang="en-US" altLang="zh-CN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09532"/>
            <a:ext cx="8964612" cy="647700"/>
          </a:xfrm>
        </p:spPr>
        <p:txBody>
          <a:bodyPr/>
          <a:lstStyle/>
          <a:p>
            <a:r>
              <a:rPr lang="en-US" altLang="zh-CN" sz="3600" kern="100" dirty="0" smtClean="0">
                <a:latin typeface="Arial"/>
                <a:ea typeface="宋体"/>
                <a:cs typeface="Times New Roman"/>
              </a:rPr>
              <a:t>Verticals Involvement</a:t>
            </a:r>
            <a:endParaRPr lang="en-US" altLang="zh-CN" sz="3600" dirty="0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10244" name="灯片编号占位符 5"/>
          <p:cNvSpPr txBox="1">
            <a:spLocks noGrp="1"/>
          </p:cNvSpPr>
          <p:nvPr/>
        </p:nvSpPr>
        <p:spPr bwMode="auto">
          <a:xfrm>
            <a:off x="7042150" y="59245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r"/>
            <a:fld id="{7B1D6C23-3D4C-48D6-8A57-CB26E4CA71FB}" type="slidenum">
              <a:rPr lang="en-US" altLang="zh-CN" sz="1400">
                <a:latin typeface="Tahoma" pitchFamily="34" charset="0"/>
              </a:rPr>
              <a:pPr algn="r"/>
              <a:t>4</a:t>
            </a:fld>
            <a:endParaRPr lang="en-US" altLang="zh-CN" sz="1400">
              <a:latin typeface="Tahoma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28600" y="1428736"/>
            <a:ext cx="8726488" cy="45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zh-CN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Taking into account the application status, business scale and market perspective in the world, it is proposed to give a prior consideration to approaching the following key and influential vertical industries</a:t>
            </a:r>
            <a:r>
              <a:rPr lang="en-US" altLang="zh-CN" sz="2800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altLang="zh-CN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Smart Grid;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altLang="zh-CN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ITS;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altLang="zh-CN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eHealth</a:t>
            </a:r>
            <a:r>
              <a:rPr lang="en-US" altLang="zh-CN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B7059-B4DA-49F7-BC3C-7955286693DF}" type="slidenum">
              <a:rPr lang="en-US" altLang="zh-CN"/>
              <a:pPr>
                <a:defRPr/>
              </a:pPr>
              <a:t>5</a:t>
            </a:fld>
            <a:endParaRPr lang="en-US" altLang="zh-CN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09532"/>
            <a:ext cx="8964612" cy="647700"/>
          </a:xfrm>
        </p:spPr>
        <p:txBody>
          <a:bodyPr/>
          <a:lstStyle/>
          <a:p>
            <a:r>
              <a:rPr lang="en-US" sz="3600" kern="100" dirty="0" smtClean="0">
                <a:latin typeface="Arial"/>
                <a:ea typeface="宋体"/>
                <a:cs typeface="Times New Roman"/>
              </a:rPr>
              <a:t>Technical Scope of M2M Consolidation</a:t>
            </a:r>
            <a:endParaRPr lang="en-US" altLang="zh-CN" sz="3600" dirty="0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10244" name="灯片编号占位符 5"/>
          <p:cNvSpPr txBox="1">
            <a:spLocks noGrp="1"/>
          </p:cNvSpPr>
          <p:nvPr/>
        </p:nvSpPr>
        <p:spPr bwMode="auto">
          <a:xfrm>
            <a:off x="7042150" y="59245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r"/>
            <a:fld id="{7B1D6C23-3D4C-48D6-8A57-CB26E4CA71FB}" type="slidenum">
              <a:rPr lang="en-US" altLang="zh-CN" sz="1400">
                <a:latin typeface="Tahoma" pitchFamily="34" charset="0"/>
              </a:rPr>
              <a:pPr algn="r"/>
              <a:t>5</a:t>
            </a:fld>
            <a:endParaRPr lang="en-US" altLang="zh-CN" sz="1400">
              <a:latin typeface="Tahoma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28600" y="1124744"/>
            <a:ext cx="8726488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The </a:t>
            </a:r>
            <a:r>
              <a:rPr lang="en-US" sz="1600" b="1" i="1" dirty="0" smtClean="0"/>
              <a:t>Group</a:t>
            </a:r>
            <a:r>
              <a:rPr lang="en-US" sz="1600" dirty="0" smtClean="0"/>
              <a:t> shall have the responsibility to develop and maintain an end-to-end view for a globally interoperable framework to facilitate Machine-to-Machine (M2M) business, with attention to Service aspects, specifically: </a:t>
            </a:r>
            <a:endParaRPr lang="zh-CN" altLang="en-US" sz="1600" dirty="0" smtClean="0"/>
          </a:p>
          <a:p>
            <a:pPr lvl="0"/>
            <a:r>
              <a:rPr lang="en-US" altLang="zh-CN" sz="1600" dirty="0" smtClean="0"/>
              <a:t>— </a:t>
            </a:r>
            <a:r>
              <a:rPr lang="en-US" sz="1600" dirty="0" smtClean="0"/>
              <a:t>To prepare, approve and maintain the necessary set of Technical Specifications and Technical Reports including: </a:t>
            </a:r>
            <a:endParaRPr lang="zh-CN" altLang="en-US" sz="1600" dirty="0" smtClean="0"/>
          </a:p>
          <a:p>
            <a:pPr lvl="0"/>
            <a:r>
              <a:rPr lang="en-US" sz="1600" dirty="0" smtClean="0"/>
              <a:t>      - Service aspects;</a:t>
            </a:r>
            <a:endParaRPr lang="zh-CN" altLang="en-US" sz="1600" dirty="0" smtClean="0"/>
          </a:p>
          <a:p>
            <a:pPr lvl="0"/>
            <a:r>
              <a:rPr lang="en-US" sz="1600" dirty="0" smtClean="0"/>
              <a:t>      - High level and detailed level service architecture;</a:t>
            </a:r>
            <a:endParaRPr lang="zh-CN" altLang="en-US" sz="1600" dirty="0" smtClean="0"/>
          </a:p>
          <a:p>
            <a:pPr lvl="0"/>
            <a:r>
              <a:rPr lang="en-US" sz="1600" dirty="0" smtClean="0"/>
              <a:t>      - </a:t>
            </a:r>
            <a:r>
              <a:rPr lang="en-US" sz="1600" dirty="0" smtClean="0">
                <a:solidFill>
                  <a:srgbClr val="FF0000"/>
                </a:solidFill>
              </a:rPr>
              <a:t>Terminal/Module aspects</a:t>
            </a:r>
            <a:endParaRPr lang="zh-CN" altLang="en-US" sz="1600" dirty="0" smtClean="0">
              <a:solidFill>
                <a:srgbClr val="FF0000"/>
              </a:solidFill>
            </a:endParaRPr>
          </a:p>
          <a:p>
            <a:pPr lvl="0"/>
            <a:r>
              <a:rPr lang="en-US" sz="1600" dirty="0" smtClean="0"/>
              <a:t>      - Specification of Application Programming Interfaces (API) to the M2M service components (management entities, application components </a:t>
            </a:r>
            <a:r>
              <a:rPr lang="en-US" sz="1600" dirty="0" smtClean="0">
                <a:solidFill>
                  <a:srgbClr val="FF0000"/>
                </a:solidFill>
              </a:rPr>
              <a:t>including terminal/module</a:t>
            </a:r>
            <a:r>
              <a:rPr lang="en-US" sz="1600" dirty="0" smtClean="0"/>
              <a:t>, etc.);</a:t>
            </a:r>
            <a:endParaRPr lang="zh-CN" altLang="en-US" sz="1600" dirty="0" smtClean="0"/>
          </a:p>
          <a:p>
            <a:pPr lvl="0"/>
            <a:r>
              <a:rPr lang="en-US" sz="1600" dirty="0" smtClean="0"/>
              <a:t>      - Identification and naming of devices and applications in a service level domain;</a:t>
            </a:r>
            <a:endParaRPr lang="zh-CN" altLang="en-US" sz="1600" dirty="0" smtClean="0"/>
          </a:p>
          <a:p>
            <a:pPr lvl="0"/>
            <a:r>
              <a:rPr lang="en-US" sz="1600" dirty="0" smtClean="0"/>
              <a:t>      - Interoperability;</a:t>
            </a:r>
            <a:endParaRPr lang="zh-CN" altLang="en-US" sz="1600" dirty="0" smtClean="0"/>
          </a:p>
          <a:p>
            <a:pPr lvl="0"/>
            <a:r>
              <a:rPr lang="en-US" sz="1600" dirty="0" smtClean="0"/>
              <a:t>      - Test specifications in support of interoperability;</a:t>
            </a:r>
            <a:endParaRPr lang="zh-CN" altLang="en-US" sz="1600" dirty="0" smtClean="0"/>
          </a:p>
          <a:p>
            <a:pPr lvl="0"/>
            <a:r>
              <a:rPr lang="en-US" sz="1600" dirty="0" smtClean="0"/>
              <a:t>      - Information Models;</a:t>
            </a:r>
            <a:endParaRPr lang="zh-CN" altLang="en-US" sz="1600" dirty="0" smtClean="0"/>
          </a:p>
          <a:p>
            <a:pPr lvl="0"/>
            <a:r>
              <a:rPr lang="en-US" sz="1600" dirty="0" smtClean="0"/>
              <a:t>      - Security and Privacy aspects of M2M service;</a:t>
            </a:r>
            <a:endParaRPr lang="zh-CN" altLang="en-US" sz="1600" dirty="0" smtClean="0"/>
          </a:p>
          <a:p>
            <a:pPr lvl="0"/>
            <a:r>
              <a:rPr lang="en-US" sz="1600" dirty="0" smtClean="0"/>
              <a:t>      - Charging aspects of services</a:t>
            </a:r>
            <a:endParaRPr lang="zh-CN" altLang="en-US" sz="1600" dirty="0" smtClean="0"/>
          </a:p>
          <a:p>
            <a:pPr lvl="0"/>
            <a:r>
              <a:rPr lang="en-US" altLang="zh-CN" sz="1600" dirty="0" smtClean="0"/>
              <a:t>— </a:t>
            </a:r>
            <a:r>
              <a:rPr lang="en-US" sz="1600" dirty="0" smtClean="0"/>
              <a:t>To consider the evolution of M2M </a:t>
            </a:r>
            <a:endParaRPr lang="zh-CN" altLang="en-US" sz="1600" dirty="0" smtClean="0"/>
          </a:p>
          <a:p>
            <a:pPr lvl="0"/>
            <a:r>
              <a:rPr lang="en-US" altLang="zh-CN" sz="1600" dirty="0" smtClean="0"/>
              <a:t>— </a:t>
            </a:r>
            <a:r>
              <a:rPr lang="en-US" sz="1600" dirty="0" smtClean="0"/>
              <a:t>To facilitate dissemination and usage of the developed Technical Specifications and Technical Reports</a:t>
            </a:r>
            <a:endParaRPr lang="zh-CN" altLang="en-US" sz="1600" dirty="0" smtClean="0"/>
          </a:p>
          <a:p>
            <a:pPr lvl="0"/>
            <a:r>
              <a:rPr lang="en-US" altLang="zh-CN" sz="1600" dirty="0" smtClean="0"/>
              <a:t>— </a:t>
            </a:r>
            <a:r>
              <a:rPr lang="en-US" sz="1600" dirty="0" smtClean="0"/>
              <a:t>To facilitate awareness of its activities and of solutions it develops</a:t>
            </a:r>
            <a:endParaRPr lang="zh-CN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B7059-B4DA-49F7-BC3C-7955286693DF}" type="slidenum">
              <a:rPr lang="en-US" altLang="zh-CN"/>
              <a:pPr>
                <a:defRPr/>
              </a:pPr>
              <a:t>6</a:t>
            </a:fld>
            <a:endParaRPr lang="en-US" altLang="zh-CN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09532"/>
            <a:ext cx="8964612" cy="647700"/>
          </a:xfrm>
        </p:spPr>
        <p:txBody>
          <a:bodyPr/>
          <a:lstStyle/>
          <a:p>
            <a:r>
              <a:rPr lang="en-US" altLang="zh-CN" sz="3200" dirty="0" smtClean="0"/>
              <a:t>Why the M2M terminals/modules are important for M2M Consolidation</a:t>
            </a:r>
            <a:endParaRPr lang="en-US" altLang="zh-CN" sz="3200" dirty="0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10244" name="灯片编号占位符 5"/>
          <p:cNvSpPr txBox="1">
            <a:spLocks noGrp="1"/>
          </p:cNvSpPr>
          <p:nvPr/>
        </p:nvSpPr>
        <p:spPr bwMode="auto">
          <a:xfrm>
            <a:off x="7042150" y="59245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r"/>
            <a:fld id="{7B1D6C23-3D4C-48D6-8A57-CB26E4CA71FB}" type="slidenum">
              <a:rPr lang="en-US" altLang="zh-CN" sz="1400">
                <a:latin typeface="Tahoma" pitchFamily="34" charset="0"/>
              </a:rPr>
              <a:pPr algn="r"/>
              <a:t>6</a:t>
            </a:fld>
            <a:endParaRPr lang="en-US" altLang="zh-CN" sz="1400">
              <a:latin typeface="Tahoma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28600" y="1124744"/>
            <a:ext cx="8726488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Market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As per market forecasts, M2M terminals/modules have a huge market potential.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The cost of M2M terminals/modules is very important to drive the M2M market;</a:t>
            </a:r>
          </a:p>
          <a:p>
            <a:pPr marL="342900" lvl="1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Solution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M2M related terminals/modules providers could be developing ‘vertical specific’ M2M solutions.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M2M related terminals/modules providers joining the M2M consolidation will benefit the M2M ecosystem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Categorization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It is very important to analyze M2M related terminal/module requirements for categorization. This will result in benefit to the whole M2M industry chain especially for the chipset, terminals/modules providers.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Interface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altLang="zh-CN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The interfaces of terminals/modules are very important for the integration and deployment of the M2M system and solution.</a:t>
            </a:r>
            <a:endParaRPr lang="zh-CN" altLang="en-US" dirty="0" smtClean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B7059-B4DA-49F7-BC3C-7955286693DF}" type="slidenum">
              <a:rPr lang="en-US" altLang="zh-CN"/>
              <a:pPr>
                <a:defRPr/>
              </a:pPr>
              <a:t>7</a:t>
            </a:fld>
            <a:endParaRPr lang="en-US" altLang="zh-CN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09532"/>
            <a:ext cx="8964612" cy="647700"/>
          </a:xfrm>
        </p:spPr>
        <p:txBody>
          <a:bodyPr/>
          <a:lstStyle/>
          <a:p>
            <a:r>
              <a:rPr lang="en-US" altLang="zh-CN" sz="3200" dirty="0" smtClean="0"/>
              <a:t>Suggestions on Terminals/Modules Issue</a:t>
            </a:r>
            <a:endParaRPr lang="en-US" altLang="zh-CN" sz="3200" dirty="0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10244" name="灯片编号占位符 5"/>
          <p:cNvSpPr txBox="1">
            <a:spLocks noGrp="1"/>
          </p:cNvSpPr>
          <p:nvPr/>
        </p:nvSpPr>
        <p:spPr bwMode="auto">
          <a:xfrm>
            <a:off x="7042150" y="59245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r"/>
            <a:fld id="{7B1D6C23-3D4C-48D6-8A57-CB26E4CA71FB}" type="slidenum">
              <a:rPr lang="en-US" altLang="zh-CN" sz="1400">
                <a:latin typeface="Tahoma" pitchFamily="34" charset="0"/>
              </a:rPr>
              <a:pPr algn="r"/>
              <a:t>7</a:t>
            </a:fld>
            <a:endParaRPr lang="en-US" altLang="zh-CN" sz="1400">
              <a:latin typeface="Tahoma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28600" y="1340768"/>
            <a:ext cx="8726488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zh-CN" sz="240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To consider inviting M2M related terminals/modules providers to join M2M consolidation.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zh-CN" sz="240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To set up a M2M related terminals/modules standardization group.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zh-CN" sz="240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To pay attention to the analysis of M2M related terminal/module requirements for categorization of M2M terminals. This will result in benefit to the whole M2M industry.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zh-CN" sz="240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To pay attention to the standardization of the interfaces of terminals/modules.</a:t>
            </a:r>
            <a:endParaRPr lang="zh-CN" altLang="en-US" sz="2400" dirty="0" smtClean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B7059-B4DA-49F7-BC3C-7955286693DF}" type="slidenum">
              <a:rPr lang="en-US" altLang="zh-CN"/>
              <a:pPr>
                <a:defRPr/>
              </a:pPr>
              <a:t>8</a:t>
            </a:fld>
            <a:endParaRPr lang="en-US" altLang="zh-CN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09532"/>
            <a:ext cx="8964612" cy="647700"/>
          </a:xfrm>
        </p:spPr>
        <p:txBody>
          <a:bodyPr/>
          <a:lstStyle/>
          <a:p>
            <a:r>
              <a:rPr lang="en-US" sz="3600" kern="100" dirty="0" smtClean="0">
                <a:latin typeface="Arial"/>
                <a:ea typeface="宋体"/>
                <a:cs typeface="Times New Roman"/>
              </a:rPr>
              <a:t>Structure of M2M Consolidation</a:t>
            </a:r>
            <a:endParaRPr lang="en-US" altLang="zh-CN" sz="3600" dirty="0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10244" name="灯片编号占位符 5"/>
          <p:cNvSpPr txBox="1">
            <a:spLocks noGrp="1"/>
          </p:cNvSpPr>
          <p:nvPr/>
        </p:nvSpPr>
        <p:spPr bwMode="auto">
          <a:xfrm>
            <a:off x="7042150" y="59245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r"/>
            <a:fld id="{7B1D6C23-3D4C-48D6-8A57-CB26E4CA71FB}" type="slidenum">
              <a:rPr lang="en-US" altLang="zh-CN" sz="1400">
                <a:latin typeface="Tahoma" pitchFamily="34" charset="0"/>
              </a:rPr>
              <a:pPr algn="r"/>
              <a:t>8</a:t>
            </a:fld>
            <a:endParaRPr lang="en-US" altLang="zh-CN" sz="1400">
              <a:latin typeface="Tahoma" pitchFamily="34" charset="0"/>
            </a:endParaRPr>
          </a:p>
        </p:txBody>
      </p:sp>
      <p:grpSp>
        <p:nvGrpSpPr>
          <p:cNvPr id="54" name="组合 53"/>
          <p:cNvGrpSpPr/>
          <p:nvPr/>
        </p:nvGrpSpPr>
        <p:grpSpPr>
          <a:xfrm>
            <a:off x="142500" y="1157716"/>
            <a:ext cx="8709504" cy="5295620"/>
            <a:chOff x="0" y="1015216"/>
            <a:chExt cx="8709504" cy="4358000"/>
          </a:xfrm>
        </p:grpSpPr>
        <p:sp>
          <p:nvSpPr>
            <p:cNvPr id="55" name="Rectangle 18"/>
            <p:cNvSpPr>
              <a:spLocks noChangeArrowheads="1"/>
            </p:cNvSpPr>
            <p:nvPr/>
          </p:nvSpPr>
          <p:spPr bwMode="auto">
            <a:xfrm>
              <a:off x="7446534" y="2808648"/>
              <a:ext cx="1262970" cy="633710"/>
            </a:xfrm>
            <a:prstGeom prst="rect">
              <a:avLst/>
            </a:prstGeom>
            <a:solidFill>
              <a:srgbClr val="003F77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Vertical sector 3</a:t>
              </a:r>
            </a:p>
            <a:p>
              <a:endParaRPr lang="en-US" altLang="zh-CN" sz="1400">
                <a:solidFill>
                  <a:srgbClr val="FFFFFF"/>
                </a:solidFill>
                <a:latin typeface="Tahoma" pitchFamily="34" charset="0"/>
                <a:ea typeface="宋体" charset="-122"/>
              </a:endParaRPr>
            </a:p>
            <a:p>
              <a:endParaRPr lang="en-US" altLang="zh-CN" sz="1400">
                <a:solidFill>
                  <a:srgbClr val="FFFFFF"/>
                </a:solidFill>
                <a:latin typeface="Tahoma" pitchFamily="34" charset="0"/>
                <a:ea typeface="宋体" charset="-122"/>
              </a:endParaRPr>
            </a:p>
          </p:txBody>
        </p:sp>
        <p:sp>
          <p:nvSpPr>
            <p:cNvPr id="56" name="Rectangle 18"/>
            <p:cNvSpPr>
              <a:spLocks noChangeArrowheads="1"/>
            </p:cNvSpPr>
            <p:nvPr/>
          </p:nvSpPr>
          <p:spPr bwMode="auto">
            <a:xfrm>
              <a:off x="7340736" y="2660212"/>
              <a:ext cx="1262970" cy="633710"/>
            </a:xfrm>
            <a:prstGeom prst="rect">
              <a:avLst/>
            </a:prstGeom>
            <a:solidFill>
              <a:srgbClr val="003F77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Vertical sector 2</a:t>
              </a:r>
            </a:p>
            <a:p>
              <a:endParaRPr lang="en-US" altLang="zh-CN" sz="1400">
                <a:solidFill>
                  <a:srgbClr val="FFFFFF"/>
                </a:solidFill>
                <a:latin typeface="Tahoma" pitchFamily="34" charset="0"/>
                <a:ea typeface="宋体" charset="-122"/>
              </a:endParaRPr>
            </a:p>
            <a:p>
              <a:endParaRPr lang="en-US" altLang="zh-CN" sz="1400">
                <a:solidFill>
                  <a:srgbClr val="FFFFFF"/>
                </a:solidFill>
                <a:latin typeface="Tahoma" pitchFamily="34" charset="0"/>
                <a:ea typeface="宋体" charset="-122"/>
              </a:endParaRP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 rot="16200000">
              <a:off x="374904" y="4382133"/>
              <a:ext cx="1297393" cy="148118"/>
            </a:xfrm>
            <a:prstGeom prst="rect">
              <a:avLst/>
            </a:prstGeom>
            <a:solidFill>
              <a:srgbClr val="B8ADA2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endParaRPr lang="en-US" altLang="zh-CN" sz="1400">
                <a:solidFill>
                  <a:srgbClr val="FFFFFF"/>
                </a:solidFill>
                <a:latin typeface="Tahoma" pitchFamily="34" charset="0"/>
                <a:ea typeface="宋体" charset="-122"/>
              </a:endParaRPr>
            </a:p>
          </p:txBody>
        </p:sp>
        <p:cxnSp>
          <p:nvCxnSpPr>
            <p:cNvPr id="58" name="Connecteur droit 7"/>
            <p:cNvCxnSpPr/>
            <p:nvPr/>
          </p:nvCxnSpPr>
          <p:spPr>
            <a:xfrm flipH="1" flipV="1">
              <a:off x="3647405" y="1298591"/>
              <a:ext cx="1323" cy="1134684"/>
            </a:xfrm>
            <a:prstGeom prst="line">
              <a:avLst/>
            </a:prstGeom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tangle 1"/>
            <p:cNvSpPr>
              <a:spLocks noChangeArrowheads="1"/>
            </p:cNvSpPr>
            <p:nvPr/>
          </p:nvSpPr>
          <p:spPr bwMode="auto">
            <a:xfrm>
              <a:off x="3036418" y="1015216"/>
              <a:ext cx="1199491" cy="381856"/>
            </a:xfrm>
            <a:prstGeom prst="rect">
              <a:avLst/>
            </a:prstGeom>
            <a:solidFill>
              <a:schemeClr val="accent1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 dirty="0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M2M PP PCG</a:t>
              </a:r>
            </a:p>
          </p:txBody>
        </p:sp>
        <p:sp>
          <p:nvSpPr>
            <p:cNvPr id="60" name="Rectangle 3"/>
            <p:cNvSpPr>
              <a:spLocks noChangeArrowheads="1"/>
            </p:cNvSpPr>
            <p:nvPr/>
          </p:nvSpPr>
          <p:spPr bwMode="auto">
            <a:xfrm>
              <a:off x="2889623" y="1698228"/>
              <a:ext cx="1560529" cy="485274"/>
            </a:xfrm>
            <a:prstGeom prst="rect">
              <a:avLst/>
            </a:prstGeom>
            <a:solidFill>
              <a:schemeClr val="accent1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zh-CN" sz="1400" dirty="0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M2M</a:t>
              </a:r>
            </a:p>
            <a:p>
              <a:r>
                <a:rPr lang="en-US" altLang="zh-CN" sz="1400" dirty="0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Technical plenary</a:t>
              </a:r>
            </a:p>
          </p:txBody>
        </p:sp>
        <p:cxnSp>
          <p:nvCxnSpPr>
            <p:cNvPr id="61" name="Connecteur droit 15"/>
            <p:cNvCxnSpPr/>
            <p:nvPr/>
          </p:nvCxnSpPr>
          <p:spPr>
            <a:xfrm rot="10800000">
              <a:off x="467546" y="2420888"/>
              <a:ext cx="7488830" cy="1"/>
            </a:xfrm>
            <a:prstGeom prst="line">
              <a:avLst/>
            </a:prstGeom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ectangle 18"/>
            <p:cNvSpPr>
              <a:spLocks noChangeArrowheads="1"/>
            </p:cNvSpPr>
            <p:nvPr/>
          </p:nvSpPr>
          <p:spPr bwMode="auto">
            <a:xfrm>
              <a:off x="89929" y="2566012"/>
              <a:ext cx="1199491" cy="633710"/>
            </a:xfrm>
            <a:prstGeom prst="rect">
              <a:avLst/>
            </a:prstGeom>
            <a:solidFill>
              <a:srgbClr val="003F77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 dirty="0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Requirements &amp; use cases</a:t>
              </a:r>
            </a:p>
          </p:txBody>
        </p:sp>
        <p:sp>
          <p:nvSpPr>
            <p:cNvPr id="63" name="Rectangle 27"/>
            <p:cNvSpPr>
              <a:spLocks noChangeArrowheads="1"/>
            </p:cNvSpPr>
            <p:nvPr/>
          </p:nvSpPr>
          <p:spPr bwMode="auto">
            <a:xfrm rot="16200000">
              <a:off x="-412980" y="4123311"/>
              <a:ext cx="1288830" cy="171923"/>
            </a:xfrm>
            <a:prstGeom prst="rect">
              <a:avLst/>
            </a:prstGeom>
            <a:solidFill>
              <a:srgbClr val="85756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 dirty="0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Requirements</a:t>
              </a:r>
            </a:p>
          </p:txBody>
        </p:sp>
        <p:sp>
          <p:nvSpPr>
            <p:cNvPr id="64" name="Text Box 54"/>
            <p:cNvSpPr txBox="1">
              <a:spLocks noChangeArrowheads="1"/>
            </p:cNvSpPr>
            <p:nvPr/>
          </p:nvSpPr>
          <p:spPr bwMode="auto">
            <a:xfrm>
              <a:off x="91059" y="2036492"/>
              <a:ext cx="603625" cy="329701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</p:spPr>
          <p:txBody>
            <a:bodyPr lIns="0"/>
            <a:lstStyle/>
            <a:p>
              <a:pPr>
                <a:spcBef>
                  <a:spcPct val="50000"/>
                </a:spcBef>
              </a:pPr>
              <a:r>
                <a:rPr lang="it-IT" altLang="zh-CN" b="1" dirty="0">
                  <a:ea typeface="宋体" charset="-122"/>
                </a:rPr>
                <a:t>WG</a:t>
              </a:r>
              <a:endParaRPr lang="en-US" altLang="zh-CN" b="1" dirty="0">
                <a:ea typeface="宋体" charset="-122"/>
              </a:endParaRPr>
            </a:p>
          </p:txBody>
        </p:sp>
        <p:sp>
          <p:nvSpPr>
            <p:cNvPr id="65" name="Rectangle 18"/>
            <p:cNvSpPr>
              <a:spLocks noChangeArrowheads="1"/>
            </p:cNvSpPr>
            <p:nvPr/>
          </p:nvSpPr>
          <p:spPr bwMode="auto">
            <a:xfrm>
              <a:off x="1348932" y="2554593"/>
              <a:ext cx="1072533" cy="633710"/>
            </a:xfrm>
            <a:prstGeom prst="rect">
              <a:avLst/>
            </a:prstGeom>
            <a:solidFill>
              <a:srgbClr val="003F77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600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Architecture &amp; API</a:t>
              </a:r>
            </a:p>
          </p:txBody>
        </p:sp>
        <p:sp>
          <p:nvSpPr>
            <p:cNvPr id="66" name="Rectangle 18"/>
            <p:cNvSpPr>
              <a:spLocks noChangeArrowheads="1"/>
            </p:cNvSpPr>
            <p:nvPr/>
          </p:nvSpPr>
          <p:spPr bwMode="auto">
            <a:xfrm>
              <a:off x="3586209" y="2554593"/>
              <a:ext cx="977315" cy="633710"/>
            </a:xfrm>
            <a:prstGeom prst="rect">
              <a:avLst/>
            </a:prstGeom>
            <a:solidFill>
              <a:srgbClr val="003F77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600" dirty="0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Security</a:t>
              </a:r>
            </a:p>
          </p:txBody>
        </p:sp>
        <p:sp>
          <p:nvSpPr>
            <p:cNvPr id="67" name="Rectangle 18"/>
            <p:cNvSpPr>
              <a:spLocks noChangeArrowheads="1"/>
            </p:cNvSpPr>
            <p:nvPr/>
          </p:nvSpPr>
          <p:spPr bwMode="auto">
            <a:xfrm>
              <a:off x="4623035" y="2560302"/>
              <a:ext cx="1151882" cy="633710"/>
            </a:xfrm>
            <a:prstGeom prst="rect">
              <a:avLst/>
            </a:prstGeom>
            <a:solidFill>
              <a:srgbClr val="003F77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600" dirty="0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Management</a:t>
              </a:r>
            </a:p>
          </p:txBody>
        </p:sp>
        <p:sp>
          <p:nvSpPr>
            <p:cNvPr id="68" name="Rectangle 18"/>
            <p:cNvSpPr>
              <a:spLocks noChangeArrowheads="1"/>
            </p:cNvSpPr>
            <p:nvPr/>
          </p:nvSpPr>
          <p:spPr bwMode="auto">
            <a:xfrm>
              <a:off x="7141040" y="2568866"/>
              <a:ext cx="1262971" cy="633710"/>
            </a:xfrm>
            <a:prstGeom prst="rect">
              <a:avLst/>
            </a:prstGeom>
            <a:solidFill>
              <a:srgbClr val="003F77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 dirty="0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Service/ </a:t>
              </a:r>
              <a:r>
                <a:rPr lang="en-US" altLang="zh-CN" sz="1400" dirty="0" smtClean="0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technology </a:t>
              </a:r>
              <a:r>
                <a:rPr lang="en-US" altLang="zh-CN" sz="1400" dirty="0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Adaptation</a:t>
              </a:r>
            </a:p>
          </p:txBody>
        </p:sp>
        <p:sp>
          <p:nvSpPr>
            <p:cNvPr id="69" name="Rectangle 18"/>
            <p:cNvSpPr>
              <a:spLocks noChangeArrowheads="1"/>
            </p:cNvSpPr>
            <p:nvPr/>
          </p:nvSpPr>
          <p:spPr bwMode="auto">
            <a:xfrm>
              <a:off x="5872781" y="2568866"/>
              <a:ext cx="1199491" cy="633710"/>
            </a:xfrm>
            <a:prstGeom prst="rect">
              <a:avLst/>
            </a:prstGeom>
            <a:solidFill>
              <a:srgbClr val="003F77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600" dirty="0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Testing &amp; interoperability</a:t>
              </a:r>
            </a:p>
          </p:txBody>
        </p:sp>
        <p:sp>
          <p:nvSpPr>
            <p:cNvPr id="70" name="Rectangle 27"/>
            <p:cNvSpPr>
              <a:spLocks noChangeArrowheads="1"/>
            </p:cNvSpPr>
            <p:nvPr/>
          </p:nvSpPr>
          <p:spPr bwMode="auto">
            <a:xfrm rot="16200000">
              <a:off x="-197101" y="4132674"/>
              <a:ext cx="1280266" cy="156053"/>
            </a:xfrm>
            <a:prstGeom prst="rect">
              <a:avLst/>
            </a:prstGeom>
            <a:solidFill>
              <a:srgbClr val="85756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 dirty="0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Use case 1</a:t>
              </a:r>
            </a:p>
          </p:txBody>
        </p:sp>
        <p:sp>
          <p:nvSpPr>
            <p:cNvPr id="71" name="Rectangle 27"/>
            <p:cNvSpPr>
              <a:spLocks noChangeArrowheads="1"/>
            </p:cNvSpPr>
            <p:nvPr/>
          </p:nvSpPr>
          <p:spPr bwMode="auto">
            <a:xfrm rot="16200000">
              <a:off x="5932" y="4138383"/>
              <a:ext cx="1297393" cy="156053"/>
            </a:xfrm>
            <a:prstGeom prst="rect">
              <a:avLst/>
            </a:prstGeom>
            <a:solidFill>
              <a:srgbClr val="85756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Use case 2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 rot="16200000">
              <a:off x="306135" y="4290787"/>
              <a:ext cx="1297393" cy="148118"/>
            </a:xfrm>
            <a:prstGeom prst="rect">
              <a:avLst/>
            </a:prstGeom>
            <a:solidFill>
              <a:srgbClr val="B8ADA2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endParaRPr lang="en-US" altLang="zh-CN" sz="1400">
                <a:solidFill>
                  <a:srgbClr val="FFFFFF"/>
                </a:solidFill>
                <a:latin typeface="Tahoma" pitchFamily="34" charset="0"/>
                <a:ea typeface="宋体" charset="-122"/>
              </a:endParaRPr>
            </a:p>
          </p:txBody>
        </p:sp>
        <p:sp>
          <p:nvSpPr>
            <p:cNvPr id="73" name="Rectangle 27"/>
            <p:cNvSpPr>
              <a:spLocks noChangeArrowheads="1"/>
            </p:cNvSpPr>
            <p:nvPr/>
          </p:nvSpPr>
          <p:spPr bwMode="auto">
            <a:xfrm rot="16200000">
              <a:off x="213561" y="4139496"/>
              <a:ext cx="1297393" cy="148118"/>
            </a:xfrm>
            <a:prstGeom prst="rect">
              <a:avLst/>
            </a:prstGeom>
            <a:solidFill>
              <a:srgbClr val="B8ADA2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 dirty="0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Use case 3</a:t>
              </a:r>
            </a:p>
          </p:txBody>
        </p:sp>
        <p:sp>
          <p:nvSpPr>
            <p:cNvPr id="74" name="Rectangle 27"/>
            <p:cNvSpPr>
              <a:spLocks noChangeArrowheads="1"/>
            </p:cNvSpPr>
            <p:nvPr/>
          </p:nvSpPr>
          <p:spPr bwMode="auto">
            <a:xfrm rot="16200000">
              <a:off x="1618037" y="4387842"/>
              <a:ext cx="1297393" cy="148118"/>
            </a:xfrm>
            <a:prstGeom prst="rect">
              <a:avLst/>
            </a:prstGeom>
            <a:solidFill>
              <a:srgbClr val="B8ADA2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endParaRPr lang="en-US" altLang="zh-CN" sz="1400">
                <a:solidFill>
                  <a:srgbClr val="FFFFFF"/>
                </a:solidFill>
                <a:latin typeface="Tahoma" pitchFamily="34" charset="0"/>
                <a:ea typeface="宋体" charset="-122"/>
              </a:endParaRPr>
            </a:p>
          </p:txBody>
        </p:sp>
        <p:sp>
          <p:nvSpPr>
            <p:cNvPr id="75" name="Rectangle 27"/>
            <p:cNvSpPr>
              <a:spLocks noChangeArrowheads="1"/>
            </p:cNvSpPr>
            <p:nvPr/>
          </p:nvSpPr>
          <p:spPr bwMode="auto">
            <a:xfrm rot="16200000">
              <a:off x="830153" y="4129020"/>
              <a:ext cx="1288830" cy="171923"/>
            </a:xfrm>
            <a:prstGeom prst="rect">
              <a:avLst/>
            </a:prstGeom>
            <a:solidFill>
              <a:srgbClr val="85756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Architecture</a:t>
              </a:r>
            </a:p>
          </p:txBody>
        </p:sp>
        <p:sp>
          <p:nvSpPr>
            <p:cNvPr id="76" name="Rectangle 27"/>
            <p:cNvSpPr>
              <a:spLocks noChangeArrowheads="1"/>
            </p:cNvSpPr>
            <p:nvPr/>
          </p:nvSpPr>
          <p:spPr bwMode="auto">
            <a:xfrm rot="16200000">
              <a:off x="870477" y="4296810"/>
              <a:ext cx="1631376" cy="156053"/>
            </a:xfrm>
            <a:prstGeom prst="rect">
              <a:avLst/>
            </a:prstGeom>
            <a:solidFill>
              <a:srgbClr val="85756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Data models &amp; API</a:t>
              </a:r>
            </a:p>
          </p:txBody>
        </p:sp>
        <p:sp>
          <p:nvSpPr>
            <p:cNvPr id="77" name="Rectangle 27"/>
            <p:cNvSpPr>
              <a:spLocks noChangeArrowheads="1"/>
            </p:cNvSpPr>
            <p:nvPr/>
          </p:nvSpPr>
          <p:spPr bwMode="auto">
            <a:xfrm rot="16200000">
              <a:off x="1249065" y="4144092"/>
              <a:ext cx="1297393" cy="156053"/>
            </a:xfrm>
            <a:prstGeom prst="rect">
              <a:avLst/>
            </a:prstGeom>
            <a:solidFill>
              <a:srgbClr val="85756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it-IT" altLang="zh-CN" sz="1400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Reuse of CN</a:t>
              </a:r>
              <a:endParaRPr lang="en-US" altLang="zh-CN" sz="1400">
                <a:solidFill>
                  <a:srgbClr val="FFFFFF"/>
                </a:solidFill>
                <a:latin typeface="Tahoma" pitchFamily="34" charset="0"/>
                <a:ea typeface="宋体" charset="-122"/>
              </a:endParaRPr>
            </a:p>
          </p:txBody>
        </p:sp>
        <p:sp>
          <p:nvSpPr>
            <p:cNvPr id="78" name="Rectangle 27"/>
            <p:cNvSpPr>
              <a:spLocks noChangeArrowheads="1"/>
            </p:cNvSpPr>
            <p:nvPr/>
          </p:nvSpPr>
          <p:spPr bwMode="auto">
            <a:xfrm rot="16200000">
              <a:off x="1549268" y="4296497"/>
              <a:ext cx="1297393" cy="148118"/>
            </a:xfrm>
            <a:prstGeom prst="rect">
              <a:avLst/>
            </a:prstGeom>
            <a:solidFill>
              <a:srgbClr val="B8ADA2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endParaRPr lang="en-US" altLang="zh-CN" sz="1400">
                <a:solidFill>
                  <a:srgbClr val="FFFFFF"/>
                </a:solidFill>
                <a:latin typeface="Tahoma" pitchFamily="34" charset="0"/>
                <a:ea typeface="宋体" charset="-122"/>
              </a:endParaRPr>
            </a:p>
          </p:txBody>
        </p:sp>
        <p:sp>
          <p:nvSpPr>
            <p:cNvPr id="79" name="Rectangle 27"/>
            <p:cNvSpPr>
              <a:spLocks noChangeArrowheads="1"/>
            </p:cNvSpPr>
            <p:nvPr/>
          </p:nvSpPr>
          <p:spPr bwMode="auto">
            <a:xfrm rot="16200000">
              <a:off x="1456694" y="4145205"/>
              <a:ext cx="1297393" cy="148118"/>
            </a:xfrm>
            <a:prstGeom prst="rect">
              <a:avLst/>
            </a:prstGeom>
            <a:solidFill>
              <a:srgbClr val="B8ADA2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endParaRPr lang="en-US" altLang="zh-CN" sz="1400">
                <a:solidFill>
                  <a:srgbClr val="FFFFFF"/>
                </a:solidFill>
                <a:latin typeface="Tahoma" pitchFamily="34" charset="0"/>
                <a:ea typeface="宋体" charset="-122"/>
              </a:endParaRPr>
            </a:p>
          </p:txBody>
        </p:sp>
        <p:sp>
          <p:nvSpPr>
            <p:cNvPr id="80" name="Rectangle 27"/>
            <p:cNvSpPr>
              <a:spLocks noChangeArrowheads="1"/>
            </p:cNvSpPr>
            <p:nvPr/>
          </p:nvSpPr>
          <p:spPr bwMode="auto">
            <a:xfrm rot="16200000">
              <a:off x="3672812" y="4402115"/>
              <a:ext cx="1297393" cy="148118"/>
            </a:xfrm>
            <a:prstGeom prst="rect">
              <a:avLst/>
            </a:prstGeom>
            <a:solidFill>
              <a:srgbClr val="B8ADA2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endParaRPr lang="en-US" altLang="zh-CN" sz="1400">
                <a:solidFill>
                  <a:srgbClr val="FFFFFF"/>
                </a:solidFill>
                <a:latin typeface="Tahoma" pitchFamily="34" charset="0"/>
                <a:ea typeface="宋体" charset="-122"/>
              </a:endParaRPr>
            </a:p>
          </p:txBody>
        </p:sp>
        <p:sp>
          <p:nvSpPr>
            <p:cNvPr id="81" name="Rectangle 27"/>
            <p:cNvSpPr>
              <a:spLocks noChangeArrowheads="1"/>
            </p:cNvSpPr>
            <p:nvPr/>
          </p:nvSpPr>
          <p:spPr bwMode="auto">
            <a:xfrm rot="16200000">
              <a:off x="3107105" y="4143293"/>
              <a:ext cx="1288830" cy="171923"/>
            </a:xfrm>
            <a:prstGeom prst="rect">
              <a:avLst/>
            </a:prstGeom>
            <a:solidFill>
              <a:srgbClr val="85756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Architecture</a:t>
              </a:r>
            </a:p>
          </p:txBody>
        </p:sp>
        <p:sp>
          <p:nvSpPr>
            <p:cNvPr id="82" name="Rectangle 27"/>
            <p:cNvSpPr>
              <a:spLocks noChangeArrowheads="1"/>
            </p:cNvSpPr>
            <p:nvPr/>
          </p:nvSpPr>
          <p:spPr bwMode="auto">
            <a:xfrm rot="16200000">
              <a:off x="3604043" y="4310769"/>
              <a:ext cx="1297393" cy="148118"/>
            </a:xfrm>
            <a:prstGeom prst="rect">
              <a:avLst/>
            </a:prstGeom>
            <a:solidFill>
              <a:srgbClr val="B8ADA2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endParaRPr lang="en-US" altLang="zh-CN" sz="1400">
                <a:solidFill>
                  <a:srgbClr val="FFFFFF"/>
                </a:solidFill>
                <a:latin typeface="Tahoma" pitchFamily="34" charset="0"/>
                <a:ea typeface="宋体" charset="-122"/>
              </a:endParaRPr>
            </a:p>
          </p:txBody>
        </p:sp>
        <p:sp>
          <p:nvSpPr>
            <p:cNvPr id="83" name="Rectangle 27"/>
            <p:cNvSpPr>
              <a:spLocks noChangeArrowheads="1"/>
            </p:cNvSpPr>
            <p:nvPr/>
          </p:nvSpPr>
          <p:spPr bwMode="auto">
            <a:xfrm rot="16200000">
              <a:off x="4937105" y="4413533"/>
              <a:ext cx="1297393" cy="148118"/>
            </a:xfrm>
            <a:prstGeom prst="rect">
              <a:avLst/>
            </a:prstGeom>
            <a:solidFill>
              <a:srgbClr val="B8ADA2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endParaRPr lang="en-US" altLang="zh-CN" sz="1400">
                <a:solidFill>
                  <a:srgbClr val="FFFFFF"/>
                </a:solidFill>
                <a:latin typeface="Tahoma" pitchFamily="34" charset="0"/>
                <a:ea typeface="宋体" charset="-122"/>
              </a:endParaRPr>
            </a:p>
          </p:txBody>
        </p:sp>
        <p:sp>
          <p:nvSpPr>
            <p:cNvPr id="84" name="Rectangle 27"/>
            <p:cNvSpPr>
              <a:spLocks noChangeArrowheads="1"/>
            </p:cNvSpPr>
            <p:nvPr/>
          </p:nvSpPr>
          <p:spPr bwMode="auto">
            <a:xfrm rot="16200000">
              <a:off x="4149221" y="4154711"/>
              <a:ext cx="1288830" cy="171923"/>
            </a:xfrm>
            <a:prstGeom prst="rect">
              <a:avLst/>
            </a:prstGeom>
            <a:solidFill>
              <a:srgbClr val="85756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it-IT" altLang="zh-CN" sz="1400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APIimpacts</a:t>
              </a:r>
              <a:endParaRPr lang="en-US" altLang="zh-CN" sz="1400">
                <a:solidFill>
                  <a:srgbClr val="FFFFFF"/>
                </a:solidFill>
                <a:latin typeface="Tahoma" pitchFamily="34" charset="0"/>
                <a:ea typeface="宋体" charset="-122"/>
              </a:endParaRPr>
            </a:p>
          </p:txBody>
        </p:sp>
        <p:sp>
          <p:nvSpPr>
            <p:cNvPr id="85" name="Rectangle 27"/>
            <p:cNvSpPr>
              <a:spLocks noChangeArrowheads="1"/>
            </p:cNvSpPr>
            <p:nvPr/>
          </p:nvSpPr>
          <p:spPr bwMode="auto">
            <a:xfrm rot="16200000">
              <a:off x="4365099" y="4164074"/>
              <a:ext cx="1280266" cy="156053"/>
            </a:xfrm>
            <a:prstGeom prst="rect">
              <a:avLst/>
            </a:prstGeom>
            <a:solidFill>
              <a:srgbClr val="85756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 dirty="0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OMA DM</a:t>
              </a:r>
            </a:p>
          </p:txBody>
        </p:sp>
        <p:sp>
          <p:nvSpPr>
            <p:cNvPr id="86" name="Rectangle 27"/>
            <p:cNvSpPr>
              <a:spLocks noChangeArrowheads="1"/>
            </p:cNvSpPr>
            <p:nvPr/>
          </p:nvSpPr>
          <p:spPr bwMode="auto">
            <a:xfrm rot="16200000">
              <a:off x="4568133" y="4169783"/>
              <a:ext cx="1297393" cy="156053"/>
            </a:xfrm>
            <a:prstGeom prst="rect">
              <a:avLst/>
            </a:prstGeom>
            <a:solidFill>
              <a:srgbClr val="85756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TR 069</a:t>
              </a:r>
            </a:p>
          </p:txBody>
        </p:sp>
        <p:sp>
          <p:nvSpPr>
            <p:cNvPr id="87" name="Rectangle 27"/>
            <p:cNvSpPr>
              <a:spLocks noChangeArrowheads="1"/>
            </p:cNvSpPr>
            <p:nvPr/>
          </p:nvSpPr>
          <p:spPr bwMode="auto">
            <a:xfrm rot="16200000">
              <a:off x="4868336" y="4322187"/>
              <a:ext cx="1297393" cy="148118"/>
            </a:xfrm>
            <a:prstGeom prst="rect">
              <a:avLst/>
            </a:prstGeom>
            <a:solidFill>
              <a:srgbClr val="B8ADA2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endParaRPr lang="en-US" altLang="zh-CN" sz="1400">
                <a:solidFill>
                  <a:srgbClr val="FFFFFF"/>
                </a:solidFill>
                <a:latin typeface="Tahoma" pitchFamily="34" charset="0"/>
                <a:ea typeface="宋体" charset="-122"/>
              </a:endParaRPr>
            </a:p>
          </p:txBody>
        </p:sp>
        <p:sp>
          <p:nvSpPr>
            <p:cNvPr id="88" name="Rectangle 27"/>
            <p:cNvSpPr>
              <a:spLocks noChangeArrowheads="1"/>
            </p:cNvSpPr>
            <p:nvPr/>
          </p:nvSpPr>
          <p:spPr bwMode="auto">
            <a:xfrm rot="16200000">
              <a:off x="4775762" y="4170896"/>
              <a:ext cx="1297393" cy="148118"/>
            </a:xfrm>
            <a:prstGeom prst="rect">
              <a:avLst/>
            </a:prstGeom>
            <a:solidFill>
              <a:srgbClr val="B8ADA2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 dirty="0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Others</a:t>
              </a:r>
            </a:p>
          </p:txBody>
        </p:sp>
        <p:sp>
          <p:nvSpPr>
            <p:cNvPr id="89" name="Rectangle 27"/>
            <p:cNvSpPr>
              <a:spLocks noChangeArrowheads="1"/>
            </p:cNvSpPr>
            <p:nvPr/>
          </p:nvSpPr>
          <p:spPr bwMode="auto">
            <a:xfrm rot="16200000">
              <a:off x="3338853" y="4152656"/>
              <a:ext cx="1280266" cy="156053"/>
            </a:xfrm>
            <a:prstGeom prst="rect">
              <a:avLst/>
            </a:prstGeom>
            <a:solidFill>
              <a:srgbClr val="85756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 dirty="0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Framework 2</a:t>
              </a:r>
            </a:p>
          </p:txBody>
        </p:sp>
        <p:sp>
          <p:nvSpPr>
            <p:cNvPr id="90" name="Rectangle 27"/>
            <p:cNvSpPr>
              <a:spLocks noChangeArrowheads="1"/>
            </p:cNvSpPr>
            <p:nvPr/>
          </p:nvSpPr>
          <p:spPr bwMode="auto">
            <a:xfrm rot="16200000">
              <a:off x="3537919" y="4162333"/>
              <a:ext cx="1297393" cy="148118"/>
            </a:xfrm>
            <a:prstGeom prst="rect">
              <a:avLst/>
            </a:prstGeom>
            <a:solidFill>
              <a:srgbClr val="B8ADA2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 dirty="0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Framework 2</a:t>
              </a:r>
            </a:p>
          </p:txBody>
        </p:sp>
        <p:sp>
          <p:nvSpPr>
            <p:cNvPr id="91" name="Rectangle 27"/>
            <p:cNvSpPr>
              <a:spLocks noChangeArrowheads="1"/>
            </p:cNvSpPr>
            <p:nvPr/>
          </p:nvSpPr>
          <p:spPr bwMode="auto">
            <a:xfrm rot="16200000">
              <a:off x="5366912" y="4169783"/>
              <a:ext cx="1297393" cy="156053"/>
            </a:xfrm>
            <a:prstGeom prst="rect">
              <a:avLst/>
            </a:prstGeom>
            <a:solidFill>
              <a:srgbClr val="85756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 dirty="0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Test definition</a:t>
              </a:r>
            </a:p>
          </p:txBody>
        </p:sp>
        <p:sp>
          <p:nvSpPr>
            <p:cNvPr id="92" name="Rectangle 27"/>
            <p:cNvSpPr>
              <a:spLocks noChangeArrowheads="1"/>
            </p:cNvSpPr>
            <p:nvPr/>
          </p:nvSpPr>
          <p:spPr bwMode="auto">
            <a:xfrm rot="16200000">
              <a:off x="6027703" y="4391447"/>
              <a:ext cx="1759830" cy="203707"/>
            </a:xfrm>
            <a:prstGeom prst="rect">
              <a:avLst/>
            </a:prstGeom>
            <a:solidFill>
              <a:srgbClr val="85756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 dirty="0" err="1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iNteroperability</a:t>
              </a:r>
              <a:r>
                <a:rPr lang="en-US" altLang="zh-CN" sz="1400" dirty="0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 events</a:t>
              </a:r>
            </a:p>
          </p:txBody>
        </p:sp>
        <p:sp>
          <p:nvSpPr>
            <p:cNvPr id="93" name="Rectangle 27"/>
            <p:cNvSpPr>
              <a:spLocks noChangeArrowheads="1"/>
            </p:cNvSpPr>
            <p:nvPr/>
          </p:nvSpPr>
          <p:spPr bwMode="auto">
            <a:xfrm rot="16200000">
              <a:off x="7098040" y="4502024"/>
              <a:ext cx="1297393" cy="148118"/>
            </a:xfrm>
            <a:prstGeom prst="rect">
              <a:avLst/>
            </a:prstGeom>
            <a:solidFill>
              <a:srgbClr val="B8ADA2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endParaRPr lang="en-US" altLang="zh-CN" sz="1400">
                <a:solidFill>
                  <a:srgbClr val="FFFFFF"/>
                </a:solidFill>
                <a:latin typeface="Tahoma" pitchFamily="34" charset="0"/>
                <a:ea typeface="宋体" charset="-122"/>
              </a:endParaRPr>
            </a:p>
          </p:txBody>
        </p:sp>
        <p:sp>
          <p:nvSpPr>
            <p:cNvPr id="94" name="Rectangle 27"/>
            <p:cNvSpPr>
              <a:spLocks noChangeArrowheads="1"/>
            </p:cNvSpPr>
            <p:nvPr/>
          </p:nvSpPr>
          <p:spPr bwMode="auto">
            <a:xfrm rot="16200000">
              <a:off x="6729068" y="4258274"/>
              <a:ext cx="1297393" cy="156053"/>
            </a:xfrm>
            <a:prstGeom prst="rect">
              <a:avLst/>
            </a:prstGeom>
            <a:solidFill>
              <a:srgbClr val="85756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 dirty="0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Application 1</a:t>
              </a:r>
            </a:p>
          </p:txBody>
        </p:sp>
        <p:sp>
          <p:nvSpPr>
            <p:cNvPr id="95" name="Rectangle 27"/>
            <p:cNvSpPr>
              <a:spLocks noChangeArrowheads="1"/>
            </p:cNvSpPr>
            <p:nvPr/>
          </p:nvSpPr>
          <p:spPr bwMode="auto">
            <a:xfrm rot="16200000">
              <a:off x="7029271" y="4410679"/>
              <a:ext cx="1297393" cy="148118"/>
            </a:xfrm>
            <a:prstGeom prst="rect">
              <a:avLst/>
            </a:prstGeom>
            <a:solidFill>
              <a:srgbClr val="B8ADA2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endParaRPr lang="en-US" altLang="zh-CN" sz="1400">
                <a:solidFill>
                  <a:srgbClr val="FFFFFF"/>
                </a:solidFill>
                <a:latin typeface="Tahoma" pitchFamily="34" charset="0"/>
                <a:ea typeface="宋体" charset="-122"/>
              </a:endParaRPr>
            </a:p>
          </p:txBody>
        </p:sp>
        <p:sp>
          <p:nvSpPr>
            <p:cNvPr id="96" name="Rectangle 27"/>
            <p:cNvSpPr>
              <a:spLocks noChangeArrowheads="1"/>
            </p:cNvSpPr>
            <p:nvPr/>
          </p:nvSpPr>
          <p:spPr bwMode="auto">
            <a:xfrm rot="16200000">
              <a:off x="6936697" y="4259387"/>
              <a:ext cx="1297393" cy="148118"/>
            </a:xfrm>
            <a:prstGeom prst="rect">
              <a:avLst/>
            </a:prstGeom>
            <a:solidFill>
              <a:srgbClr val="B8ADA2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Application 2</a:t>
              </a:r>
            </a:p>
          </p:txBody>
        </p:sp>
        <p:sp>
          <p:nvSpPr>
            <p:cNvPr id="97" name="Rectangle 27"/>
            <p:cNvSpPr>
              <a:spLocks noChangeArrowheads="1"/>
            </p:cNvSpPr>
            <p:nvPr/>
          </p:nvSpPr>
          <p:spPr bwMode="auto">
            <a:xfrm rot="16200000">
              <a:off x="7702609" y="4482042"/>
              <a:ext cx="1400157" cy="148118"/>
            </a:xfrm>
            <a:prstGeom prst="rect">
              <a:avLst/>
            </a:prstGeom>
            <a:solidFill>
              <a:srgbClr val="B8ADA2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endParaRPr lang="en-US" altLang="zh-CN" sz="1400">
                <a:solidFill>
                  <a:srgbClr val="FFFFFF"/>
                </a:solidFill>
                <a:latin typeface="Tahoma" pitchFamily="34" charset="0"/>
                <a:ea typeface="宋体" charset="-122"/>
              </a:endParaRPr>
            </a:p>
          </p:txBody>
        </p:sp>
        <p:sp>
          <p:nvSpPr>
            <p:cNvPr id="98" name="Rectangle 27"/>
            <p:cNvSpPr>
              <a:spLocks noChangeArrowheads="1"/>
            </p:cNvSpPr>
            <p:nvPr/>
          </p:nvSpPr>
          <p:spPr bwMode="auto">
            <a:xfrm rot="16200000">
              <a:off x="7320792" y="4345337"/>
              <a:ext cx="1425848" cy="156053"/>
            </a:xfrm>
            <a:prstGeom prst="rect">
              <a:avLst/>
            </a:prstGeom>
            <a:solidFill>
              <a:srgbClr val="85756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Technology IW 1</a:t>
              </a:r>
            </a:p>
          </p:txBody>
        </p:sp>
        <p:sp>
          <p:nvSpPr>
            <p:cNvPr id="99" name="Rectangle 27"/>
            <p:cNvSpPr>
              <a:spLocks noChangeArrowheads="1"/>
            </p:cNvSpPr>
            <p:nvPr/>
          </p:nvSpPr>
          <p:spPr bwMode="auto">
            <a:xfrm rot="16200000">
              <a:off x="7616713" y="4424951"/>
              <a:ext cx="1434412" cy="148118"/>
            </a:xfrm>
            <a:prstGeom prst="rect">
              <a:avLst/>
            </a:prstGeom>
            <a:solidFill>
              <a:srgbClr val="B8ADA2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endParaRPr lang="en-US" altLang="zh-CN" sz="1400">
                <a:solidFill>
                  <a:srgbClr val="FFFFFF"/>
                </a:solidFill>
                <a:latin typeface="Tahoma" pitchFamily="34" charset="0"/>
                <a:ea typeface="宋体" charset="-122"/>
              </a:endParaRPr>
            </a:p>
          </p:txBody>
        </p:sp>
        <p:sp>
          <p:nvSpPr>
            <p:cNvPr id="100" name="Rectangle 27"/>
            <p:cNvSpPr>
              <a:spLocks noChangeArrowheads="1"/>
            </p:cNvSpPr>
            <p:nvPr/>
          </p:nvSpPr>
          <p:spPr bwMode="auto">
            <a:xfrm rot="16200000">
              <a:off x="7524139" y="4359297"/>
              <a:ext cx="1434412" cy="148118"/>
            </a:xfrm>
            <a:prstGeom prst="rect">
              <a:avLst/>
            </a:prstGeom>
            <a:solidFill>
              <a:srgbClr val="B8ADA2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>
                  <a:solidFill>
                    <a:srgbClr val="FFFFFF"/>
                  </a:solidFill>
                  <a:latin typeface="Tahoma" pitchFamily="34" charset="0"/>
                  <a:ea typeface="宋体" charset="-122"/>
                </a:rPr>
                <a:t>Technology IW 2</a:t>
              </a:r>
            </a:p>
          </p:txBody>
        </p:sp>
        <p:sp>
          <p:nvSpPr>
            <p:cNvPr id="101" name="Text Box 18"/>
            <p:cNvSpPr txBox="1">
              <a:spLocks noChangeArrowheads="1"/>
            </p:cNvSpPr>
            <p:nvPr/>
          </p:nvSpPr>
          <p:spPr bwMode="auto">
            <a:xfrm>
              <a:off x="0" y="3255720"/>
              <a:ext cx="2843808" cy="309719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</p:spPr>
          <p:txBody>
            <a:bodyPr lIns="0"/>
            <a:lstStyle/>
            <a:p>
              <a:pPr algn="ctr">
                <a:spcBef>
                  <a:spcPct val="50000"/>
                </a:spcBef>
              </a:pPr>
              <a:r>
                <a:rPr lang="it-IT" sz="1400" b="1" dirty="0">
                  <a:latin typeface="Franklin Gothic Book" pitchFamily="34" charset="0"/>
                </a:rPr>
                <a:t>Example of activities in the WGs</a:t>
              </a:r>
              <a:endParaRPr lang="en-US" sz="1400" b="1" dirty="0">
                <a:latin typeface="Franklin Gothic Book" pitchFamily="34" charset="0"/>
              </a:endParaRPr>
            </a:p>
          </p:txBody>
        </p:sp>
        <p:sp>
          <p:nvSpPr>
            <p:cNvPr id="102" name="Rectangle 18"/>
            <p:cNvSpPr>
              <a:spLocks noChangeArrowheads="1"/>
            </p:cNvSpPr>
            <p:nvPr/>
          </p:nvSpPr>
          <p:spPr bwMode="auto">
            <a:xfrm>
              <a:off x="2529272" y="2551652"/>
              <a:ext cx="977315" cy="633710"/>
            </a:xfrm>
            <a:prstGeom prst="rect">
              <a:avLst/>
            </a:prstGeom>
            <a:solidFill>
              <a:srgbClr val="003F77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600" u="sng" dirty="0" smtClean="0">
                  <a:solidFill>
                    <a:schemeClr val="bg1"/>
                  </a:solidFill>
                </a:rPr>
                <a:t>Terminal/Module</a:t>
              </a:r>
              <a:endParaRPr lang="en-US" altLang="zh-CN" sz="1600" u="sng" dirty="0">
                <a:solidFill>
                  <a:schemeClr val="bg1"/>
                </a:solidFill>
                <a:latin typeface="Tahoma" pitchFamily="34" charset="0"/>
                <a:ea typeface="宋体" charset="-122"/>
              </a:endParaRPr>
            </a:p>
          </p:txBody>
        </p:sp>
        <p:sp>
          <p:nvSpPr>
            <p:cNvPr id="103" name="Rectangle 27"/>
            <p:cNvSpPr>
              <a:spLocks noChangeArrowheads="1"/>
            </p:cNvSpPr>
            <p:nvPr/>
          </p:nvSpPr>
          <p:spPr bwMode="auto">
            <a:xfrm rot="16200000">
              <a:off x="2659036" y="4408743"/>
              <a:ext cx="1297393" cy="148118"/>
            </a:xfrm>
            <a:prstGeom prst="rect">
              <a:avLst/>
            </a:prstGeom>
            <a:solidFill>
              <a:srgbClr val="B8ADA2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endParaRPr lang="en-US" altLang="zh-CN" sz="1400">
                <a:solidFill>
                  <a:srgbClr val="FFFFFF"/>
                </a:solidFill>
                <a:latin typeface="Tahoma" pitchFamily="34" charset="0"/>
                <a:ea typeface="宋体" charset="-122"/>
              </a:endParaRPr>
            </a:p>
          </p:txBody>
        </p:sp>
        <p:sp>
          <p:nvSpPr>
            <p:cNvPr id="104" name="Rectangle 27"/>
            <p:cNvSpPr>
              <a:spLocks noChangeArrowheads="1"/>
            </p:cNvSpPr>
            <p:nvPr/>
          </p:nvSpPr>
          <p:spPr bwMode="auto">
            <a:xfrm rot="16200000">
              <a:off x="2093329" y="4149921"/>
              <a:ext cx="1288830" cy="171923"/>
            </a:xfrm>
            <a:prstGeom prst="rect">
              <a:avLst/>
            </a:prstGeom>
            <a:solidFill>
              <a:srgbClr val="85756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 u="sng" dirty="0" smtClean="0">
                  <a:solidFill>
                    <a:schemeClr val="bg1"/>
                  </a:solidFill>
                  <a:latin typeface="Tahoma" pitchFamily="34" charset="0"/>
                  <a:ea typeface="宋体" charset="-122"/>
                </a:rPr>
                <a:t>Requirements</a:t>
              </a:r>
              <a:endParaRPr lang="en-US" altLang="zh-CN" sz="1400" u="sng" dirty="0">
                <a:solidFill>
                  <a:schemeClr val="bg1"/>
                </a:solidFill>
                <a:latin typeface="Tahoma" pitchFamily="34" charset="0"/>
                <a:ea typeface="宋体" charset="-122"/>
              </a:endParaRPr>
            </a:p>
          </p:txBody>
        </p:sp>
        <p:sp>
          <p:nvSpPr>
            <p:cNvPr id="105" name="Rectangle 27"/>
            <p:cNvSpPr>
              <a:spLocks noChangeArrowheads="1"/>
            </p:cNvSpPr>
            <p:nvPr/>
          </p:nvSpPr>
          <p:spPr bwMode="auto">
            <a:xfrm rot="16200000">
              <a:off x="2590267" y="4317397"/>
              <a:ext cx="1297393" cy="148118"/>
            </a:xfrm>
            <a:prstGeom prst="rect">
              <a:avLst/>
            </a:prstGeom>
            <a:solidFill>
              <a:srgbClr val="B8ADA2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endParaRPr lang="en-US" altLang="zh-CN" sz="1400">
                <a:solidFill>
                  <a:srgbClr val="FFFFFF"/>
                </a:solidFill>
                <a:latin typeface="Tahoma" pitchFamily="34" charset="0"/>
                <a:ea typeface="宋体" charset="-122"/>
              </a:endParaRPr>
            </a:p>
          </p:txBody>
        </p:sp>
        <p:sp>
          <p:nvSpPr>
            <p:cNvPr id="106" name="Rectangle 27"/>
            <p:cNvSpPr>
              <a:spLocks noChangeArrowheads="1"/>
            </p:cNvSpPr>
            <p:nvPr/>
          </p:nvSpPr>
          <p:spPr bwMode="auto">
            <a:xfrm rot="16200000">
              <a:off x="2325077" y="4159284"/>
              <a:ext cx="1280266" cy="156053"/>
            </a:xfrm>
            <a:prstGeom prst="rect">
              <a:avLst/>
            </a:prstGeom>
            <a:solidFill>
              <a:srgbClr val="857565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 u="sng" dirty="0" smtClean="0">
                  <a:solidFill>
                    <a:schemeClr val="bg1"/>
                  </a:solidFill>
                  <a:latin typeface="Tahoma" pitchFamily="34" charset="0"/>
                  <a:ea typeface="宋体" charset="-122"/>
                </a:rPr>
                <a:t>Capability</a:t>
              </a:r>
              <a:endParaRPr lang="en-US" altLang="zh-CN" sz="1400" u="sng" dirty="0">
                <a:solidFill>
                  <a:schemeClr val="bg1"/>
                </a:solidFill>
                <a:latin typeface="Tahoma" pitchFamily="34" charset="0"/>
                <a:ea typeface="宋体" charset="-122"/>
              </a:endParaRPr>
            </a:p>
          </p:txBody>
        </p:sp>
        <p:sp>
          <p:nvSpPr>
            <p:cNvPr id="107" name="Rectangle 27"/>
            <p:cNvSpPr>
              <a:spLocks noChangeArrowheads="1"/>
            </p:cNvSpPr>
            <p:nvPr/>
          </p:nvSpPr>
          <p:spPr bwMode="auto">
            <a:xfrm rot="16200000">
              <a:off x="2524143" y="4168961"/>
              <a:ext cx="1297393" cy="148118"/>
            </a:xfrm>
            <a:prstGeom prst="rect">
              <a:avLst/>
            </a:prstGeom>
            <a:solidFill>
              <a:srgbClr val="B8ADA2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altLang="zh-CN" sz="1400" u="sng" dirty="0" smtClean="0">
                  <a:solidFill>
                    <a:schemeClr val="bg1"/>
                  </a:solidFill>
                  <a:latin typeface="Tahoma" pitchFamily="34" charset="0"/>
                  <a:ea typeface="宋体" charset="-122"/>
                </a:rPr>
                <a:t>Interface</a:t>
              </a:r>
              <a:endParaRPr lang="en-US" altLang="zh-CN" sz="1400" u="sng" dirty="0">
                <a:solidFill>
                  <a:schemeClr val="bg1"/>
                </a:solidFill>
                <a:latin typeface="Tahoma" pitchFamily="34" charset="0"/>
                <a:ea typeface="宋体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B7059-B4DA-49F7-BC3C-7955286693DF}" type="slidenum">
              <a:rPr lang="en-US" altLang="zh-CN"/>
              <a:pPr>
                <a:defRPr/>
              </a:pPr>
              <a:t>9</a:t>
            </a:fld>
            <a:endParaRPr lang="en-US" altLang="zh-CN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09532"/>
            <a:ext cx="8964612" cy="647700"/>
          </a:xfrm>
        </p:spPr>
        <p:txBody>
          <a:bodyPr/>
          <a:lstStyle/>
          <a:p>
            <a:r>
              <a:rPr lang="en-US" sz="3600" kern="100" dirty="0" smtClean="0">
                <a:latin typeface="Arial"/>
                <a:ea typeface="宋体"/>
                <a:cs typeface="Times New Roman"/>
              </a:rPr>
              <a:t>Secretariat of M2M Consolidation</a:t>
            </a:r>
            <a:endParaRPr lang="en-US" altLang="zh-CN" sz="3600" dirty="0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10244" name="灯片编号占位符 5"/>
          <p:cNvSpPr txBox="1">
            <a:spLocks noGrp="1"/>
          </p:cNvSpPr>
          <p:nvPr/>
        </p:nvSpPr>
        <p:spPr bwMode="auto">
          <a:xfrm>
            <a:off x="7042150" y="59245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r"/>
            <a:fld id="{7B1D6C23-3D4C-48D6-8A57-CB26E4CA71FB}" type="slidenum">
              <a:rPr lang="en-US" altLang="zh-CN" sz="1400">
                <a:latin typeface="Tahoma" pitchFamily="34" charset="0"/>
              </a:rPr>
              <a:pPr algn="r"/>
              <a:t>9</a:t>
            </a:fld>
            <a:endParaRPr lang="en-US" altLang="zh-CN" sz="1400">
              <a:latin typeface="Tahoma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28600" y="1124744"/>
            <a:ext cx="8726488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zh-CN" sz="2800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CCSA insists on the same opinion with that of last meeting, namely: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altLang="zh-CN" sz="2800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 co-located secretariat will be more effective;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altLang="zh-CN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Staff of secretariat could be provided by each SDO, which may facilitate SDOs’ involvement and reduce the cost of the M2M consolidation as well.</a:t>
            </a:r>
            <a:endParaRPr lang="en-US" altLang="zh-CN" sz="2800" dirty="0" smtClean="0">
              <a:solidFill>
                <a:schemeClr val="tx2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3482</TotalTime>
  <Words>621</Words>
  <Application>Microsoft Office PowerPoint</Application>
  <PresentationFormat>On-screen Show (4:3)</PresentationFormat>
  <Paragraphs>126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主题</vt:lpstr>
      <vt:lpstr>CCSA Considerations on M2M Consolidation</vt:lpstr>
      <vt:lpstr>Content</vt:lpstr>
      <vt:lpstr>Criteria for successful consolidation</vt:lpstr>
      <vt:lpstr>Verticals Involvement</vt:lpstr>
      <vt:lpstr>Technical Scope of M2M Consolidation</vt:lpstr>
      <vt:lpstr>Why the M2M terminals/modules are important for M2M Consolidation</vt:lpstr>
      <vt:lpstr>Suggestions on Terminals/Modules Issue</vt:lpstr>
      <vt:lpstr>Structure of M2M Consolidation</vt:lpstr>
      <vt:lpstr>Secretariat of M2M Consolidation</vt:lpstr>
      <vt:lpstr>PowerPoint Presentation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 User</dc:creator>
  <cp:lastModifiedBy>Steve Barclay</cp:lastModifiedBy>
  <cp:revision>430</cp:revision>
  <dcterms:created xsi:type="dcterms:W3CDTF">2009-12-12T12:59:17Z</dcterms:created>
  <dcterms:modified xsi:type="dcterms:W3CDTF">2011-08-16T02:03:03Z</dcterms:modified>
</cp:coreProperties>
</file>