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54" r:id="rId2"/>
    <p:sldId id="356" r:id="rId3"/>
    <p:sldId id="355" r:id="rId4"/>
  </p:sldIdLst>
  <p:sldSz cx="9144000" cy="6858000" type="screen4x3"/>
  <p:notesSz cx="6788150" cy="9923463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53228"/>
    <a:srgbClr val="2C2C30"/>
    <a:srgbClr val="C3BEB4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34" autoAdjust="0"/>
  </p:normalViewPr>
  <p:slideViewPr>
    <p:cSldViewPr>
      <p:cViewPr>
        <p:scale>
          <a:sx n="120" d="100"/>
          <a:sy n="120" d="100"/>
        </p:scale>
        <p:origin x="-312" y="16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BAE108-530F-48D1-9A89-688758A7568C}" type="datetimeFigureOut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6A5D40-B499-4CD8-B3D5-2134F27769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50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9459" name="슬라이드 번호 개체 틀 3"/>
          <p:cNvSpPr txBox="1">
            <a:spLocks noGrp="1"/>
          </p:cNvSpPr>
          <p:nvPr/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latinLnBrk="1"/>
            <a:fld id="{E2559E89-EA69-4458-973A-B99A287486E1}" type="slidenum">
              <a:rPr lang="ko-KR" altLang="en-US" sz="1200">
                <a:latin typeface="맑은 고딕" pitchFamily="34" charset="-127"/>
              </a:rPr>
              <a:pPr algn="r" latinLnBrk="1"/>
              <a:t>1</a:t>
            </a:fld>
            <a:endParaRPr lang="en-US" altLang="ko-KR" sz="1200">
              <a:latin typeface="맑은 고딕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9459" name="슬라이드 번호 개체 틀 3"/>
          <p:cNvSpPr txBox="1">
            <a:spLocks noGrp="1"/>
          </p:cNvSpPr>
          <p:nvPr/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latinLnBrk="1"/>
            <a:fld id="{E2559E89-EA69-4458-973A-B99A287486E1}" type="slidenum">
              <a:rPr lang="ko-KR" altLang="en-US" sz="1200">
                <a:latin typeface="맑은 고딕" pitchFamily="34" charset="-127"/>
              </a:rPr>
              <a:pPr algn="r" latinLnBrk="1"/>
              <a:t>3</a:t>
            </a:fld>
            <a:endParaRPr lang="en-US" altLang="ko-KR" sz="1200">
              <a:latin typeface="맑은 고딕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/>
          <p:nvPr userDrawn="1"/>
        </p:nvSpPr>
        <p:spPr>
          <a:xfrm>
            <a:off x="0" y="1557338"/>
            <a:ext cx="9144000" cy="2159000"/>
          </a:xfrm>
          <a:prstGeom prst="rect">
            <a:avLst/>
          </a:prstGeom>
          <a:solidFill>
            <a:srgbClr val="353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72008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01900"/>
            <a:ext cx="7772400" cy="1470025"/>
          </a:xfrm>
        </p:spPr>
        <p:txBody>
          <a:bodyPr/>
          <a:lstStyle>
            <a:lvl1pPr algn="ctr">
              <a:defRPr sz="4800">
                <a:ln w="3175">
                  <a:noFill/>
                </a:ln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60D2EF-CA9C-4CA0-902C-28E4B6C81746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56C3-624D-4E1B-86CA-15EDF3A4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359CB5-5981-46A5-A46E-EB1AA4E8DD1F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D730-E39A-4FCB-B44C-AD91A695BE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D1041E-9E56-4B63-B829-60C7467E15B3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9267-8E6B-4DD3-8953-95D4855CED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516AD8-89C3-4D6E-8FDB-F05A924BC06F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FAF6-7CD0-4D30-BEF6-ED66CC38D8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36BFB0-CA33-426D-92D8-A1DB1F30A66B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C768-BF31-4167-B597-FA875CF0F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C087C0-3A59-40D4-9F5A-CCA86F4E7559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FFE4-5252-467F-9D9B-3ED5E9B792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749407-F893-44E2-9A44-CEAD992062EC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10C5-4561-4719-89C6-3E7ED01805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57FB8F-0E8C-4DB7-8ACA-26F7AA81F1CF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0CE7-FE22-4EA3-9BF7-80CB102E7D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B397DE-E6F7-44C5-AE91-9B1454054B91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B819-11D1-4D1A-88CE-38093818C2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31013" y="65262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0A5B22A-9A97-4B72-8B05-21D987B3BD9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904"/>
          <a:stretch>
            <a:fillRect/>
          </a:stretch>
        </p:blipFill>
        <p:spPr bwMode="auto">
          <a:xfrm>
            <a:off x="-26126" y="0"/>
            <a:ext cx="9170126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82563" y="31750"/>
            <a:ext cx="8913812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600" b="1" kern="1200">
          <a:ln w="3175">
            <a:solidFill>
              <a:srgbClr val="353228"/>
            </a:solidFill>
          </a:ln>
          <a:solidFill>
            <a:srgbClr val="F2F2F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 txBox="1">
            <a:spLocks noGrp="1"/>
          </p:cNvSpPr>
          <p:nvPr/>
        </p:nvSpPr>
        <p:spPr>
          <a:xfrm>
            <a:off x="6831013" y="652621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  <a:defRPr/>
            </a:pPr>
            <a:fld id="{6F62EA2F-4BA7-4AE6-901E-AA1A338A6990}" type="slidenum">
              <a:rPr lang="ko-KR" altLang="en-US" sz="1100" b="1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pPr algn="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ko-KR" altLang="en-US" sz="1100" b="1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3213" y="31750"/>
            <a:ext cx="77684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[4.1]a </a:t>
            </a:r>
            <a:r>
              <a:rPr lang="en-US" sz="3200" dirty="0">
                <a:solidFill>
                  <a:schemeClr val="bg1"/>
                </a:solidFill>
              </a:rPr>
              <a:t>Criteria for successful consolidation</a:t>
            </a:r>
          </a:p>
        </p:txBody>
      </p:sp>
      <p:graphicFrame>
        <p:nvGraphicFramePr>
          <p:cNvPr id="50240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4912"/>
              </p:ext>
            </p:extLst>
          </p:nvPr>
        </p:nvGraphicFramePr>
        <p:xfrm>
          <a:off x="71438" y="811213"/>
          <a:ext cx="8964613" cy="5059680"/>
        </p:xfrm>
        <a:graphic>
          <a:graphicData uri="http://schemas.openxmlformats.org/drawingml/2006/table">
            <a:tbl>
              <a:tblPr/>
              <a:tblGrid>
                <a:gridCol w="612130"/>
                <a:gridCol w="4248472"/>
                <a:gridCol w="2736304"/>
                <a:gridCol w="136770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SDO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Threshold/Foundation/Launch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After/During Formation, Near-Term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Comment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Summary of discussions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Verticals need to be engaged.  Significant support and participation across vertical segments, taking into account: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At least two vertical market/industry segments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At least two global (balance)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Prefer to engage market representatives (organizations and/or companies)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Rules of engagement with other organizations/</a:t>
                      </a:r>
                      <a:r>
                        <a:rPr kumimoji="0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fora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/consortia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Identify and invite list of relevant organizations/</a:t>
                      </a:r>
                      <a:r>
                        <a:rPr kumimoji="0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fora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/consortia for “participation” 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(AI)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: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E.g., BBF, OMA, etc.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altLang="ko-KR" sz="1200" b="1" i="0" u="dash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Development of technical scope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To be discussed in 4.3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altLang="ko-KR" sz="1200" b="1" i="0" u="dash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Timeline to launch (including milestones)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To be discussed in 4.4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Basic structure (in principle)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Funding (cost effective), Organization, IPR, Secretariat, etc.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To be discussed in 4.7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altLang="ko-KR" sz="1200" b="1" i="0" u="dash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High-level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During formation - Engage all relevant organizations/</a:t>
                      </a:r>
                      <a:r>
                        <a:rPr kumimoji="0" lang="en-US" altLang="ko-KR" sz="1200" b="1" i="0" u="dash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fora</a:t>
                      </a: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/consortia to “participate”: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Other key organizations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Detailed/Implementation aspects of high-level information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Detailed Structure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7504" y="6352204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M2MCons02_24r1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048873"/>
              </p:ext>
            </p:extLst>
          </p:nvPr>
        </p:nvGraphicFramePr>
        <p:xfrm>
          <a:off x="35496" y="836712"/>
          <a:ext cx="8964613" cy="4724400"/>
        </p:xfrm>
        <a:graphic>
          <a:graphicData uri="http://schemas.openxmlformats.org/drawingml/2006/table">
            <a:tbl>
              <a:tblPr/>
              <a:tblGrid>
                <a:gridCol w="612130"/>
                <a:gridCol w="2808312"/>
                <a:gridCol w="3312368"/>
                <a:gridCol w="2231803"/>
              </a:tblGrid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SDO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Threshold/Foundation/Launch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After/During Formation, Near-Term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Comment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ARIB/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TTC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Collaboration with many vertical kinds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Relationships with other organizations (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incl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ITU-T)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Openness and transparency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Effective operation (support by minimum cost)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ATIS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at least 3 significant verticals*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Tech Scope*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1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activity: analyze Common Svc Layer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other SDO/</a:t>
                      </a:r>
                      <a:r>
                        <a:rPr kumimoji="0" lang="en-US" altLang="ko-KR" sz="1200" b="1" i="0" u="dash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fora</a:t>
                      </a: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willing to share/input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 on approximate/target timeframe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How to work with SDOs (agree on list)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Verticals participate in structure forming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 in principle on major structure 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Work to get more verticals to participate/join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Determine relationships to government/regulators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ID , integrate government/regulator requirement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Determine Phase 2 or additional scope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Detailed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workplan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and timeline for initial scope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How to work with SDOs (not in mandatory list)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Create and execute formal agreement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*“Significant Verticals” 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prefer they be global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equal participation/rights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balance among industries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ratio of verticals per 01(11)17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region identifies verticals 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*“Tech Scope”  (access agnostic)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Svc Layer,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interop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conformnc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CCSA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Key verticals engaged  (Seoul:  2 or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Balance (geographical &amp; verticals)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Cost effective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End-to-end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Fairness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Not overlapping other organizations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Easy meeting access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Assignment to priority categories is TBD.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CCSA does not think a clear idea of the “criteria” is set yet.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Should verticals be part of the “criteria” discussion (for example in meeting #3)?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ETSI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Verticals engaged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Global approach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Time is critical (fast)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Cost effective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Verticals engaged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Global approach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Time is critical (fast)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Cost effective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List from Seoul.</a:t>
                      </a:r>
                    </a:p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Assignment to priority categories is TBD.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3213" y="31750"/>
            <a:ext cx="77684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[</a:t>
            </a:r>
            <a:r>
              <a:rPr lang="en-US" sz="3200" dirty="0" smtClean="0">
                <a:solidFill>
                  <a:schemeClr val="bg1"/>
                </a:solidFill>
              </a:rPr>
              <a:t>4.1]b </a:t>
            </a:r>
            <a:r>
              <a:rPr lang="en-US" sz="3200" dirty="0">
                <a:solidFill>
                  <a:schemeClr val="bg1"/>
                </a:solidFill>
              </a:rPr>
              <a:t>Criteria for successful consolidation</a:t>
            </a:r>
          </a:p>
        </p:txBody>
      </p:sp>
    </p:spTree>
    <p:extLst>
      <p:ext uri="{BB962C8B-B14F-4D97-AF65-F5344CB8AC3E}">
        <p14:creationId xmlns:p14="http://schemas.microsoft.com/office/powerpoint/2010/main" val="10160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 txBox="1">
            <a:spLocks noGrp="1"/>
          </p:cNvSpPr>
          <p:nvPr/>
        </p:nvSpPr>
        <p:spPr>
          <a:xfrm>
            <a:off x="6831013" y="652621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  <a:defRPr/>
            </a:pPr>
            <a:fld id="{6F62EA2F-4BA7-4AE6-901E-AA1A338A6990}" type="slidenum">
              <a:rPr lang="ko-KR" altLang="en-US" sz="1100" b="1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pPr algn="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ko-KR" altLang="en-US" sz="1100" b="1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3213" y="31750"/>
            <a:ext cx="77460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[</a:t>
            </a:r>
            <a:r>
              <a:rPr lang="en-US" sz="3200" dirty="0" smtClean="0">
                <a:solidFill>
                  <a:schemeClr val="bg1"/>
                </a:solidFill>
              </a:rPr>
              <a:t>4.1]c </a:t>
            </a:r>
            <a:r>
              <a:rPr lang="en-US" sz="3200" dirty="0">
                <a:solidFill>
                  <a:schemeClr val="bg1"/>
                </a:solidFill>
              </a:rPr>
              <a:t>Criteria for successful consolidation</a:t>
            </a:r>
          </a:p>
        </p:txBody>
      </p:sp>
      <p:graphicFrame>
        <p:nvGraphicFramePr>
          <p:cNvPr id="50240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5858"/>
              </p:ext>
            </p:extLst>
          </p:nvPr>
        </p:nvGraphicFramePr>
        <p:xfrm>
          <a:off x="71438" y="811213"/>
          <a:ext cx="8964613" cy="2559685"/>
        </p:xfrm>
        <a:graphic>
          <a:graphicData uri="http://schemas.openxmlformats.org/drawingml/2006/table">
            <a:tbl>
              <a:tblPr/>
              <a:tblGrid>
                <a:gridCol w="612130"/>
                <a:gridCol w="2808312"/>
                <a:gridCol w="3312368"/>
                <a:gridCol w="2231803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SDO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Threshold/Foundation/Launch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After/During Formation, Near-Term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Comment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TIA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Enough industry interest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Agreed structure and operation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Global participation by telecom SDOs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Broad support from multiple verticals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Agreed IPR policy, budget, funding,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Secrty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Agreed relationship to other 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Success criteria 1 – 2 years out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global leader in M2M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specifications are published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standards are published by SDOs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vertical participation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  -  use of standards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TTA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2 vertical industries participation*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Global approach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 relationships: international SDOs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Agree on relationships: M2M SDOs/</a:t>
                      </a:r>
                      <a:r>
                        <a:rPr kumimoji="0" lang="en-US" altLang="ko-KR" sz="1200" b="1" i="0" u="dash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fora</a:t>
                      </a:r>
                      <a:r>
                        <a:rPr kumimoji="0" lang="en-US" altLang="ko-KR" sz="1200" b="1" i="0" u="dash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200" b="0" i="0" u="dash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3GPP telecom SDOs to join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dashHeavy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Tech Scope will be Svc Layer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Tech Scope will include terminals aspects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Open (voting rights is example)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Balance (committee leadership is example)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*  Which categories?   And should they join before or after decision to  start consolidation initiative?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*   OMA, 3GPP as examples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39627</TotalTime>
  <Words>597</Words>
  <Application>Microsoft Office PowerPoint</Application>
  <PresentationFormat>On-screen Show (4:3)</PresentationFormat>
  <Paragraphs>125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 Alliance 추진 (案)</dc:title>
  <dc:creator>Eanny Bae</dc:creator>
  <cp:lastModifiedBy>Steve Barclay</cp:lastModifiedBy>
  <cp:revision>744</cp:revision>
  <dcterms:created xsi:type="dcterms:W3CDTF">2011-04-11T23:50:37Z</dcterms:created>
  <dcterms:modified xsi:type="dcterms:W3CDTF">2011-08-17T17:58:08Z</dcterms:modified>
</cp:coreProperties>
</file>