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356" r:id="rId2"/>
    <p:sldId id="357" r:id="rId3"/>
    <p:sldId id="359" r:id="rId4"/>
  </p:sldIdLst>
  <p:sldSz cx="9144000" cy="6858000" type="screen4x3"/>
  <p:notesSz cx="6788150" cy="9923463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353228"/>
    <a:srgbClr val="2C2C30"/>
    <a:srgbClr val="C3BEB4"/>
    <a:srgbClr val="2E2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0355" autoAdjust="0"/>
  </p:normalViewPr>
  <p:slideViewPr>
    <p:cSldViewPr>
      <p:cViewPr>
        <p:scale>
          <a:sx n="80" d="100"/>
          <a:sy n="80" d="100"/>
        </p:scale>
        <p:origin x="-14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28" y="-96"/>
      </p:cViewPr>
      <p:guideLst>
        <p:guide orient="horz" pos="3126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3BAE108-530F-48D1-9A89-688758A7568C}" type="datetimeFigureOut">
              <a:rPr lang="ko-KR" altLang="sv-SE"/>
              <a:pPr>
                <a:defRPr/>
              </a:pPr>
              <a:t>2011-08-17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29250" cy="4465637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A6A5D40-B499-4CD8-B3D5-2134F27769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1967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31747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39AF6E-9CBD-40E3-AB65-521475C93213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31747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39AF6E-9CBD-40E3-AB65-521475C93213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31747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39AF6E-9CBD-40E3-AB65-521475C93213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7"/>
          <p:cNvSpPr/>
          <p:nvPr userDrawn="1"/>
        </p:nvSpPr>
        <p:spPr>
          <a:xfrm>
            <a:off x="0" y="1557338"/>
            <a:ext cx="9144000" cy="2159000"/>
          </a:xfrm>
          <a:prstGeom prst="rect">
            <a:avLst/>
          </a:prstGeom>
          <a:solidFill>
            <a:srgbClr val="353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72008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901900"/>
            <a:ext cx="7772400" cy="1470025"/>
          </a:xfrm>
        </p:spPr>
        <p:txBody>
          <a:bodyPr/>
          <a:lstStyle>
            <a:lvl1pPr algn="ctr">
              <a:defRPr sz="4800">
                <a:ln w="3175">
                  <a:noFill/>
                </a:ln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A60D2EF-CA9C-4CA0-902C-28E4B6C81746}" type="datetime1">
              <a:rPr lang="ko-KR" altLang="sv-SE"/>
              <a:pPr>
                <a:defRPr/>
              </a:pPr>
              <a:t>2011-08-17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056C3-624D-4E1B-86CA-15EDF3A4153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B359CB5-5981-46A5-A46E-EB1AA4E8DD1F}" type="datetime1">
              <a:rPr lang="ko-KR" altLang="sv-SE"/>
              <a:pPr>
                <a:defRPr/>
              </a:pPr>
              <a:t>2011-08-17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3D730-E39A-4FCB-B44C-AD91A695BE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CD1041E-9E56-4B63-B829-60C7467E15B3}" type="datetime1">
              <a:rPr lang="ko-KR" altLang="sv-SE"/>
              <a:pPr>
                <a:defRPr/>
              </a:pPr>
              <a:t>2011-08-17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D9267-8E6B-4DD3-8953-95D4855CEDB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516AD8-89C3-4D6E-8FDB-F05A924BC06F}" type="datetime1">
              <a:rPr lang="ko-KR" altLang="sv-SE"/>
              <a:pPr>
                <a:defRPr/>
              </a:pPr>
              <a:t>2011-08-17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DFAF6-7CD0-4D30-BEF6-ED66CC38D83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536BFB0-CA33-426D-92D8-A1DB1F30A66B}" type="datetime1">
              <a:rPr lang="ko-KR" altLang="sv-SE"/>
              <a:pPr>
                <a:defRPr/>
              </a:pPr>
              <a:t>2011-08-17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1C768-BF31-4167-B597-FA875CF0F8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4C087C0-3A59-40D4-9F5A-CCA86F4E7559}" type="datetime1">
              <a:rPr lang="ko-KR" altLang="sv-SE"/>
              <a:pPr>
                <a:defRPr/>
              </a:pPr>
              <a:t>2011-08-17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DFFE4-5252-467F-9D9B-3ED5E9B792A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0749407-F893-44E2-9A44-CEAD992062EC}" type="datetime1">
              <a:rPr lang="ko-KR" altLang="sv-SE"/>
              <a:pPr>
                <a:defRPr/>
              </a:pPr>
              <a:t>2011-08-17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310C5-4561-4719-89C6-3E7ED01805D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D57FB8F-0E8C-4DB7-8ACA-26F7AA81F1CF}" type="datetime1">
              <a:rPr lang="ko-KR" altLang="sv-SE"/>
              <a:pPr>
                <a:defRPr/>
              </a:pPr>
              <a:t>2011-08-17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90CE7-FE22-4EA3-9BF7-80CB102E7D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B397DE-E6F7-44C5-AE91-9B1454054B91}" type="datetime1">
              <a:rPr lang="ko-KR" altLang="sv-SE"/>
              <a:pPr>
                <a:defRPr/>
              </a:pPr>
              <a:t>2011-08-17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AB819-11D1-4D1A-88CE-38093818C20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250825" y="1052513"/>
            <a:ext cx="864235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831013" y="65262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A0A5B22A-9A97-4B72-8B05-21D987B3BD9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2904"/>
          <a:stretch>
            <a:fillRect/>
          </a:stretch>
        </p:blipFill>
        <p:spPr bwMode="auto">
          <a:xfrm>
            <a:off x="-26126" y="0"/>
            <a:ext cx="9170126" cy="7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82563" y="31750"/>
            <a:ext cx="8913812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3600" b="1" kern="1200">
          <a:ln w="3175">
            <a:solidFill>
              <a:srgbClr val="353228"/>
            </a:solidFill>
          </a:ln>
          <a:solidFill>
            <a:srgbClr val="F2F2F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9258D81-9A12-4AF7-B6C1-CA0DFA7DCD4F}" type="slidenum">
              <a:rPr lang="ko-KR" altLang="en-US">
                <a:latin typeface="Calibri" pitchFamily="34" charset="0"/>
                <a:cs typeface="Calibri" pitchFamily="34" charset="0"/>
              </a:rPr>
              <a:pPr>
                <a:defRPr/>
              </a:pPr>
              <a:t>1</a:t>
            </a:fld>
            <a:endParaRPr lang="ko-KR" altLang="en-US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077616"/>
              </p:ext>
            </p:extLst>
          </p:nvPr>
        </p:nvGraphicFramePr>
        <p:xfrm>
          <a:off x="179512" y="908720"/>
          <a:ext cx="8072494" cy="5874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641"/>
                <a:gridCol w="6664853"/>
              </a:tblGrid>
              <a:tr h="4036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SDO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Verticals To Approach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639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Overall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Initial focus</a:t>
                      </a:r>
                      <a:r>
                        <a:rPr lang="en-US" altLang="ko-KR" sz="13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on, but not limited to:</a:t>
                      </a:r>
                    </a:p>
                    <a:p>
                      <a:pPr marL="285750" marR="0" lvl="1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3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eHealth</a:t>
                      </a:r>
                      <a:endParaRPr lang="en-US" altLang="ko-KR" sz="13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285750" marR="0" lvl="1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Smart Grid</a:t>
                      </a:r>
                    </a:p>
                    <a:p>
                      <a:pPr marL="285750" marR="0" lvl="1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Transportation/Telematics</a:t>
                      </a:r>
                    </a:p>
                    <a:p>
                      <a:pPr marL="285750" marR="0" lvl="1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Connected Home/Home Automation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76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ARIB/TTC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Transportation (Mobility)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Smart Grid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27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ATIS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Examples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are:  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Connected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Home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Connected Vehicle/</a:t>
                      </a:r>
                      <a:r>
                        <a:rPr lang="en-US" altLang="ko-KR" sz="120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telematics</a:t>
                      </a:r>
                      <a:endParaRPr lang="en-US" altLang="ko-KR" sz="1200" baseline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eHealth</a:t>
                      </a:r>
                      <a:endParaRPr lang="en-US" altLang="ko-KR" sz="1200" baseline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Smart Grid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104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CCSA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 key vertical industry priorities are: 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Smart Grid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ITS (transportation)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eHealth</a:t>
                      </a:r>
                      <a:endParaRPr lang="en-US" altLang="ko-KR" sz="1200" baseline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19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ETSI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Target vertical industries (not limited to): 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eHealth</a:t>
                      </a:r>
                      <a:endParaRPr lang="en-US" altLang="ko-KR" sz="1200" baseline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Transportation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Utility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(proposed starting list for ETSI: verticals associations that has a “partnership”)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61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TIA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TBD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TTA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eHealth</a:t>
                      </a:r>
                      <a:endParaRPr lang="en-US" altLang="ko-KR" sz="1200" b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Smart Grid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Transportation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Connected 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9" name="Text Box 33"/>
          <p:cNvSpPr txBox="1">
            <a:spLocks noChangeArrowheads="1"/>
          </p:cNvSpPr>
          <p:nvPr/>
        </p:nvSpPr>
        <p:spPr bwMode="auto">
          <a:xfrm>
            <a:off x="303213" y="9525"/>
            <a:ext cx="58015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[4.2]a Which verticals to approach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5949280"/>
            <a:ext cx="3600400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n>
                  <a:solidFill>
                    <a:schemeClr val="tx1"/>
                  </a:solidFill>
                </a:ln>
              </a:rPr>
              <a:t>Assignment:  Request SDOs to identify vertical organizations with existing channels/relationships.</a:t>
            </a:r>
            <a:endParaRPr lang="en-US" sz="1600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9258D81-9A12-4AF7-B6C1-CA0DFA7DCD4F}" type="slidenum">
              <a:rPr lang="ko-KR" altLang="en-US">
                <a:latin typeface="Calibri" pitchFamily="34" charset="0"/>
                <a:cs typeface="Calibri" pitchFamily="34" charset="0"/>
              </a:rPr>
              <a:pPr>
                <a:defRPr/>
              </a:pPr>
              <a:t>2</a:t>
            </a:fld>
            <a:endParaRPr lang="ko-KR" altLang="en-US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17602"/>
              </p:ext>
            </p:extLst>
          </p:nvPr>
        </p:nvGraphicFramePr>
        <p:xfrm>
          <a:off x="179512" y="908721"/>
          <a:ext cx="8784976" cy="5731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8064896"/>
              </a:tblGrid>
              <a:tr h="4056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SDO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How to Engage Verticals  (method orientation)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24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Overall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5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Development of common material (avoid duplication of information and contact)</a:t>
                      </a:r>
                      <a:endParaRPr lang="en-US" altLang="ko-KR" sz="15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285750" marR="0" lvl="1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5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Review list of verticals for outreach, identify contact, and identify SDOs to initiat</a:t>
                      </a:r>
                      <a:r>
                        <a:rPr lang="en-US" altLang="ko-KR" sz="15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 outreach</a:t>
                      </a:r>
                      <a:endParaRPr lang="en-US" altLang="ko-KR" sz="15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285750" marR="0" lvl="1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5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Coordination:  SDOs</a:t>
                      </a:r>
                      <a:r>
                        <a:rPr lang="en-US" altLang="ko-KR" sz="15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to </a:t>
                      </a:r>
                      <a:r>
                        <a:rPr lang="en-US" altLang="ko-KR" sz="15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outreach to given</a:t>
                      </a:r>
                      <a:r>
                        <a:rPr lang="en-US" altLang="ko-KR" sz="15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vertical(s)</a:t>
                      </a:r>
                      <a:r>
                        <a:rPr lang="en-US" altLang="ko-KR" sz="15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, and share that information amongst SDOs; critical to share same story</a:t>
                      </a:r>
                      <a:endParaRPr lang="en-US" altLang="ko-KR" sz="1500" b="1" baseline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789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ARIB/</a:t>
                      </a:r>
                    </a:p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TTC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Regional</a:t>
                      </a: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SDOs as consolidation promoters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 -  organize vertical requirements from those not directly involved in consolidation initiative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 -  foster standards acceptance by regional verticals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ARIB/TTC</a:t>
                      </a: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joint workshop at Sept/end to regional verticals</a:t>
                      </a:r>
                      <a:endParaRPr lang="en-US" altLang="ko-KR" sz="150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77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ATIS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Leverage regional SDOs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 -  gather requirements from verticals not in the MGHI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 -  foster MGHI acceptance by regional verticals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Wide spectrum of representation:  industry balance and regional balance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See 4.1 agenda presentation for Threshold Criteria related to verticals 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(prefer global, balance among industries, align with ratio of verticals in 01(11)17, SDOs identify regions/outreach to verticals) 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(comment:  verticals have equal participation, rights </a:t>
                      </a:r>
                      <a:r>
                        <a:rPr lang="en-US" altLang="ko-KR" sz="15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and duties by type of membership</a:t>
                      </a: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  <a:endParaRPr lang="en-US" altLang="ko-KR" sz="150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0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CCSA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TBD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0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ETSI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TBD (need clear rules of engagement)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0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TIA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TBD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0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TTA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TBD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9" name="Text Box 33"/>
          <p:cNvSpPr txBox="1">
            <a:spLocks noChangeArrowheads="1"/>
          </p:cNvSpPr>
          <p:nvPr/>
        </p:nvSpPr>
        <p:spPr bwMode="auto">
          <a:xfrm>
            <a:off x="303213" y="9525"/>
            <a:ext cx="50225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[4.2]b How to engage verticals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99320" y="6453336"/>
            <a:ext cx="476111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n>
                  <a:solidFill>
                    <a:schemeClr val="tx1"/>
                  </a:solidFill>
                </a:ln>
              </a:rPr>
              <a:t>Assignment:  </a:t>
            </a:r>
            <a:r>
              <a:rPr lang="en-US" sz="1600" dirty="0" smtClean="0">
                <a:ln>
                  <a:solidFill>
                    <a:schemeClr val="tx1"/>
                  </a:solidFill>
                </a:ln>
              </a:rPr>
              <a:t>An SDO to contribute list of verticals.</a:t>
            </a:r>
            <a:endParaRPr lang="en-US" sz="1600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9258D81-9A12-4AF7-B6C1-CA0DFA7DCD4F}" type="slidenum">
              <a:rPr lang="ko-KR" altLang="en-US">
                <a:latin typeface="Calibri" pitchFamily="34" charset="0"/>
                <a:cs typeface="Calibri" pitchFamily="34" charset="0"/>
              </a:rPr>
              <a:pPr>
                <a:defRPr/>
              </a:pPr>
              <a:t>3</a:t>
            </a:fld>
            <a:endParaRPr lang="ko-KR" altLang="en-US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106339"/>
              </p:ext>
            </p:extLst>
          </p:nvPr>
        </p:nvGraphicFramePr>
        <p:xfrm>
          <a:off x="179512" y="868759"/>
          <a:ext cx="8640960" cy="565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215"/>
                <a:gridCol w="7673745"/>
              </a:tblGrid>
              <a:tr h="3987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SDO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How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to Engage Verticals (message orientation) (value proposition)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23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Overall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Develop list of key items</a:t>
                      </a:r>
                      <a:r>
                        <a:rPr lang="en-US" altLang="ko-KR" sz="15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on which to focus</a:t>
                      </a:r>
                    </a:p>
                    <a:p>
                      <a:pPr marL="285750" marR="0" lvl="1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5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Identify the needs/challenges (beyond telecom-centric viewpoint), what we are trying to do, benefits to verticals, why now, how to solve the problem (organization, structure, funding, participation, etc.), and expectations from verticals</a:t>
                      </a:r>
                      <a:endParaRPr lang="en-US" altLang="ko-KR" sz="15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Create Ad Hoc drafting group to d</a:t>
                      </a:r>
                      <a:r>
                        <a:rPr lang="en-US" altLang="ko-KR" sz="15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evelop work</a:t>
                      </a:r>
                      <a:r>
                        <a:rPr lang="en-US" altLang="ko-KR" sz="15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plan with target dates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ARIB/TTC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TBD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ATIS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TBD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CCSA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TBD  (need some kind of story; it is important)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982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ETSI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TBD (but following provided)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 -  Large economies of scale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 -  Increases vendor market opportunities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 -  Greater choice for end users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 -  Cost savings by flexibility to choose transport network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 -  Cost savings by standard interfaces on devices  and use off-the-shelf devices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6566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TIA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Enlarge business economic scale (more business, economies of scale)</a:t>
                      </a: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Expand business service scope (including value-rich services)</a:t>
                      </a: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Enhance business operational strength (lower </a:t>
                      </a:r>
                      <a:r>
                        <a:rPr lang="en-US" altLang="ko-KR" sz="120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capex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and </a:t>
                      </a:r>
                      <a:r>
                        <a:rPr lang="en-US" altLang="ko-KR" sz="120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opex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Standardized application framework </a:t>
                      </a:r>
                      <a:r>
                        <a:rPr lang="en-US" altLang="ko-KR" sz="120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suports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rapid app development and reduced time to market</a:t>
                      </a: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Horizontal integration of M2M services</a:t>
                      </a: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Enhanced service quality</a:t>
                      </a: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Access agnostic</a:t>
                      </a:r>
                      <a:endParaRPr lang="en-US" altLang="ko-KR" sz="1200" baseline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New business models using ICTs</a:t>
                      </a: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Discover opportunities (liaison) with international, national, regional projects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23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TTA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TBD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9" name="Text Box 33"/>
          <p:cNvSpPr txBox="1">
            <a:spLocks noChangeArrowheads="1"/>
          </p:cNvSpPr>
          <p:nvPr/>
        </p:nvSpPr>
        <p:spPr bwMode="auto">
          <a:xfrm>
            <a:off x="303213" y="9525"/>
            <a:ext cx="59143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[4.2]c Value proposition to verticals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099" y="6453336"/>
            <a:ext cx="4384405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n>
                  <a:solidFill>
                    <a:schemeClr val="tx1"/>
                  </a:solidFill>
                </a:ln>
              </a:rPr>
              <a:t>Assignment:  </a:t>
            </a:r>
            <a:r>
              <a:rPr lang="en-US" sz="1600" dirty="0" smtClean="0">
                <a:ln>
                  <a:solidFill>
                    <a:schemeClr val="tx1"/>
                  </a:solidFill>
                </a:ln>
              </a:rPr>
              <a:t>Identify names to populate AHG.</a:t>
            </a:r>
            <a:endParaRPr lang="en-US" sz="1600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39535</TotalTime>
  <Words>555</Words>
  <Application>Microsoft Office PowerPoint</Application>
  <PresentationFormat>On-screen Show (4:3)</PresentationFormat>
  <Paragraphs>106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테마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Home Alliance 추진 (案)</dc:title>
  <dc:creator>Eanny Bae</dc:creator>
  <cp:lastModifiedBy>Steve Barclay</cp:lastModifiedBy>
  <cp:revision>738</cp:revision>
  <dcterms:created xsi:type="dcterms:W3CDTF">2011-04-11T23:50:37Z</dcterms:created>
  <dcterms:modified xsi:type="dcterms:W3CDTF">2011-08-17T21:08:45Z</dcterms:modified>
</cp:coreProperties>
</file>