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4" r:id="rId8"/>
    <p:sldId id="260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848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981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837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427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920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0754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341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752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055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014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75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2CDF-D6EF-436A-A8A3-6230B1DC6B76}" type="datetimeFigureOut">
              <a:rPr lang="zh-HK" altLang="en-US" smtClean="0"/>
              <a:t>15/12/2016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9CE96-ADCC-4A89-A2B2-93AABD07D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51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/>
              <a:t>Intent-based </a:t>
            </a:r>
            <a:r>
              <a:rPr lang="en-US" altLang="zh-HK" dirty="0" smtClean="0"/>
              <a:t>Network Resource </a:t>
            </a:r>
            <a:r>
              <a:rPr lang="en-US" altLang="zh-HK" dirty="0"/>
              <a:t>I</a:t>
            </a:r>
            <a:r>
              <a:rPr lang="en-US" altLang="zh-HK" dirty="0" smtClean="0"/>
              <a:t>ntelligent </a:t>
            </a:r>
            <a:r>
              <a:rPr lang="en-US" altLang="zh-HK" dirty="0"/>
              <a:t>R</a:t>
            </a:r>
            <a:r>
              <a:rPr lang="en-US" altLang="zh-HK" dirty="0" smtClean="0"/>
              <a:t>econfiguration</a:t>
            </a:r>
            <a:r>
              <a:rPr lang="en-US" altLang="zh-HK" dirty="0" smtClean="0"/>
              <a:t>:</a:t>
            </a:r>
            <a:br>
              <a:rPr lang="en-US" altLang="zh-HK" dirty="0" smtClean="0"/>
            </a:br>
            <a:r>
              <a:rPr lang="en-US" altLang="zh-HK" dirty="0" smtClean="0"/>
              <a:t>Mechanism Design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err="1" smtClean="0"/>
              <a:t>Xiangtong</a:t>
            </a:r>
            <a:r>
              <a:rPr lang="en-US" altLang="zh-HK" dirty="0" smtClean="0"/>
              <a:t> Qi</a:t>
            </a:r>
          </a:p>
          <a:p>
            <a:r>
              <a:rPr lang="en-US" altLang="zh-HK" dirty="0" smtClean="0"/>
              <a:t>The Hong Kong University of Science and Technology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7893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 smtClean="0"/>
              <a:t>Mechanism for Intent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HK" dirty="0" smtClean="0"/>
              <a:t>Optimization</a:t>
            </a:r>
          </a:p>
          <a:p>
            <a:pPr marL="0" indent="0" algn="ctr">
              <a:buNone/>
            </a:pPr>
            <a:endParaRPr lang="en-HK" dirty="0" smtClean="0"/>
          </a:p>
          <a:p>
            <a:r>
              <a:rPr lang="en-HK" dirty="0" smtClean="0"/>
              <a:t>Multiple objectives</a:t>
            </a:r>
          </a:p>
          <a:p>
            <a:r>
              <a:rPr lang="en-HK" dirty="0" smtClean="0"/>
              <a:t>Forward looking</a:t>
            </a:r>
          </a:p>
          <a:p>
            <a:r>
              <a:rPr lang="en-HK" dirty="0" smtClean="0"/>
              <a:t>Robust</a:t>
            </a:r>
          </a:p>
          <a:p>
            <a:r>
              <a:rPr lang="en-HK" dirty="0" smtClean="0"/>
              <a:t>Automatic recovery</a:t>
            </a:r>
          </a:p>
          <a:p>
            <a:endParaRPr lang="en-HK" dirty="0" smtClean="0"/>
          </a:p>
          <a:p>
            <a:endParaRPr lang="en-HK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92D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HK" dirty="0" smtClean="0"/>
              <a:t>Game theoretical analysis</a:t>
            </a:r>
          </a:p>
          <a:p>
            <a:pPr marL="0" indent="0">
              <a:buNone/>
            </a:pPr>
            <a:endParaRPr lang="en-HK" dirty="0" smtClean="0"/>
          </a:p>
          <a:p>
            <a:r>
              <a:rPr lang="en-HK" dirty="0" smtClean="0"/>
              <a:t>Effectiveness </a:t>
            </a:r>
            <a:endParaRPr lang="en-HK" dirty="0" smtClean="0"/>
          </a:p>
          <a:p>
            <a:r>
              <a:rPr lang="en-HK" dirty="0" smtClean="0"/>
              <a:t>Fairness</a:t>
            </a:r>
          </a:p>
          <a:p>
            <a:r>
              <a:rPr lang="en-HK" dirty="0" smtClean="0"/>
              <a:t>Truth telling</a:t>
            </a:r>
          </a:p>
          <a:p>
            <a:r>
              <a:rPr lang="en-HK" dirty="0" smtClean="0"/>
              <a:t>Sustainability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4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 smtClean="0"/>
              <a:t>Intent of My Talk: Objectives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n-HK" dirty="0" smtClean="0"/>
              <a:t>Thanks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7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What is Intent?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HK" dirty="0" smtClean="0"/>
              <a:t>Examples of Intent</a:t>
            </a:r>
          </a:p>
          <a:p>
            <a:pPr lvl="1"/>
            <a:r>
              <a:rPr lang="en-US" altLang="zh-HK" dirty="0" smtClean="0"/>
              <a:t>“I want to </a:t>
            </a:r>
            <a:r>
              <a:rPr lang="en-US" altLang="zh-HK" dirty="0" smtClean="0">
                <a:solidFill>
                  <a:srgbClr val="7030A0"/>
                </a:solidFill>
              </a:rPr>
              <a:t>set up</a:t>
            </a:r>
            <a:r>
              <a:rPr lang="en-US" altLang="zh-HK" dirty="0" smtClean="0"/>
              <a:t> a flow </a:t>
            </a:r>
            <a:r>
              <a:rPr lang="en-US" altLang="zh-HK" dirty="0" smtClean="0">
                <a:solidFill>
                  <a:srgbClr val="FF0000"/>
                </a:solidFill>
              </a:rPr>
              <a:t>from A to B</a:t>
            </a:r>
            <a:r>
              <a:rPr lang="en-US" altLang="zh-HK" dirty="0" smtClean="0"/>
              <a:t> with a </a:t>
            </a:r>
            <a:r>
              <a:rPr lang="en-US" altLang="zh-HK" dirty="0" smtClean="0">
                <a:solidFill>
                  <a:srgbClr val="00B050"/>
                </a:solidFill>
              </a:rPr>
              <a:t>bandwidth</a:t>
            </a:r>
            <a:r>
              <a:rPr lang="en-US" altLang="zh-HK" dirty="0" smtClean="0"/>
              <a:t> of </a:t>
            </a:r>
            <a:r>
              <a:rPr lang="en-US" altLang="zh-HK" dirty="0" smtClean="0">
                <a:solidFill>
                  <a:srgbClr val="00B0F0"/>
                </a:solidFill>
              </a:rPr>
              <a:t>400M</a:t>
            </a:r>
            <a:r>
              <a:rPr lang="en-US" altLang="zh-HK" dirty="0" smtClean="0"/>
              <a:t>”</a:t>
            </a:r>
          </a:p>
          <a:p>
            <a:pPr lvl="1"/>
            <a:r>
              <a:rPr lang="en-US" altLang="zh-HK" dirty="0" smtClean="0"/>
              <a:t>“I want </a:t>
            </a:r>
            <a:r>
              <a:rPr lang="en-US" altLang="zh-HK" dirty="0" smtClean="0">
                <a:solidFill>
                  <a:srgbClr val="7030A0"/>
                </a:solidFill>
              </a:rPr>
              <a:t>add</a:t>
            </a:r>
            <a:r>
              <a:rPr lang="en-US" altLang="zh-HK" dirty="0" smtClean="0"/>
              <a:t> </a:t>
            </a:r>
            <a:r>
              <a:rPr lang="en-US" altLang="zh-HK" dirty="0" smtClean="0">
                <a:solidFill>
                  <a:srgbClr val="00B0F0"/>
                </a:solidFill>
              </a:rPr>
              <a:t>100M</a:t>
            </a:r>
            <a:r>
              <a:rPr lang="en-US" altLang="zh-HK" dirty="0" smtClean="0"/>
              <a:t> </a:t>
            </a:r>
            <a:r>
              <a:rPr lang="en-US" altLang="zh-HK" dirty="0" smtClean="0">
                <a:solidFill>
                  <a:srgbClr val="00B050"/>
                </a:solidFill>
              </a:rPr>
              <a:t>bandwidth</a:t>
            </a:r>
            <a:r>
              <a:rPr lang="en-US" altLang="zh-HK" dirty="0" smtClean="0"/>
              <a:t> to </a:t>
            </a:r>
            <a:r>
              <a:rPr lang="en-US" altLang="zh-HK" dirty="0" smtClean="0">
                <a:solidFill>
                  <a:srgbClr val="FF0000"/>
                </a:solidFill>
              </a:rPr>
              <a:t>my flow</a:t>
            </a:r>
            <a:r>
              <a:rPr lang="en-US" altLang="zh-HK" dirty="0" smtClean="0"/>
              <a:t>”</a:t>
            </a:r>
          </a:p>
          <a:p>
            <a:pPr lvl="1"/>
            <a:r>
              <a:rPr lang="en-US" altLang="zh-HK" dirty="0" smtClean="0"/>
              <a:t>“I want the utilization rate </a:t>
            </a:r>
            <a:r>
              <a:rPr lang="en-US" altLang="zh-HK" dirty="0" smtClean="0">
                <a:solidFill>
                  <a:srgbClr val="00B0F0"/>
                </a:solidFill>
              </a:rPr>
              <a:t>below 40% </a:t>
            </a:r>
            <a:r>
              <a:rPr lang="en-US" altLang="zh-HK" dirty="0" smtClean="0"/>
              <a:t>for </a:t>
            </a:r>
            <a:r>
              <a:rPr lang="en-US" altLang="zh-HK" dirty="0" smtClean="0">
                <a:solidFill>
                  <a:srgbClr val="FF0000"/>
                </a:solidFill>
              </a:rPr>
              <a:t>all links</a:t>
            </a:r>
            <a:r>
              <a:rPr lang="en-US" altLang="zh-HK" dirty="0" smtClean="0"/>
              <a:t>”</a:t>
            </a:r>
          </a:p>
          <a:p>
            <a:endParaRPr lang="en-US" altLang="zh-HK" dirty="0" smtClean="0"/>
          </a:p>
          <a:p>
            <a:r>
              <a:rPr lang="en-US" altLang="zh-HK" dirty="0" smtClean="0"/>
              <a:t>Intents may be described in terms of </a:t>
            </a:r>
            <a:r>
              <a:rPr lang="en-US" altLang="zh-HK" dirty="0" smtClean="0">
                <a:solidFill>
                  <a:srgbClr val="00B050"/>
                </a:solidFill>
              </a:rPr>
              <a:t>Network Resource</a:t>
            </a:r>
            <a:r>
              <a:rPr lang="en-US" altLang="zh-HK" dirty="0" smtClean="0"/>
              <a:t>, </a:t>
            </a:r>
            <a:r>
              <a:rPr lang="en-US" altLang="zh-HK" dirty="0" smtClean="0">
                <a:solidFill>
                  <a:srgbClr val="FF0000"/>
                </a:solidFill>
              </a:rPr>
              <a:t>Constraints</a:t>
            </a:r>
            <a:r>
              <a:rPr lang="en-US" altLang="zh-HK" dirty="0" smtClean="0"/>
              <a:t>, </a:t>
            </a:r>
            <a:r>
              <a:rPr lang="en-US" altLang="zh-HK" dirty="0" smtClean="0">
                <a:solidFill>
                  <a:srgbClr val="00B0F0"/>
                </a:solidFill>
              </a:rPr>
              <a:t>Criteria</a:t>
            </a:r>
            <a:r>
              <a:rPr lang="en-US" altLang="zh-HK" dirty="0" smtClean="0"/>
              <a:t>, </a:t>
            </a:r>
            <a:r>
              <a:rPr lang="en-US" altLang="zh-HK" dirty="0" smtClean="0">
                <a:solidFill>
                  <a:srgbClr val="7030A0"/>
                </a:solidFill>
              </a:rPr>
              <a:t>Instructions</a:t>
            </a:r>
          </a:p>
          <a:p>
            <a:pPr lvl="1" algn="r"/>
            <a:r>
              <a:rPr lang="en-US" altLang="zh-HK" dirty="0" smtClean="0">
                <a:solidFill>
                  <a:srgbClr val="000000"/>
                </a:solidFill>
              </a:rPr>
              <a:t>From ONOS project</a:t>
            </a:r>
          </a:p>
          <a:p>
            <a:r>
              <a:rPr lang="en-US" altLang="zh-HK" dirty="0" smtClean="0">
                <a:solidFill>
                  <a:srgbClr val="000000"/>
                </a:solidFill>
              </a:rPr>
              <a:t>How to manage these intents?</a:t>
            </a:r>
            <a:endParaRPr lang="zh-HK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An Abstract View of Intent </a:t>
            </a:r>
            <a:endParaRPr lang="zh-HK" alt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7544" y="1412776"/>
            <a:ext cx="8136904" cy="4719809"/>
            <a:chOff x="395536" y="1684965"/>
            <a:chExt cx="8136904" cy="4719809"/>
          </a:xfrm>
        </p:grpSpPr>
        <p:sp>
          <p:nvSpPr>
            <p:cNvPr id="4" name="Rectangle 3"/>
            <p:cNvSpPr/>
            <p:nvPr/>
          </p:nvSpPr>
          <p:spPr>
            <a:xfrm>
              <a:off x="2699865" y="5252646"/>
              <a:ext cx="3744416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Network Resources</a:t>
              </a:r>
            </a:p>
            <a:p>
              <a:pPr algn="ctr"/>
              <a:r>
                <a:rPr lang="en-US" altLang="zh-HK" sz="2800" dirty="0" smtClean="0"/>
                <a:t>(Bandwidth, Service, IP Address, etc.)</a:t>
              </a:r>
              <a:endParaRPr lang="zh-HK" altLang="en-US" sz="28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99865" y="3308430"/>
              <a:ext cx="3744416" cy="1152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Intent Management System</a:t>
              </a:r>
              <a:endParaRPr lang="zh-HK" altLang="en-US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536" y="1700808"/>
              <a:ext cx="37444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Network Operator</a:t>
              </a:r>
              <a:endParaRPr lang="zh-HK" altLang="en-US" sz="2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88024" y="1684965"/>
              <a:ext cx="3744416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Network Users</a:t>
              </a:r>
              <a:endParaRPr lang="zh-HK" altLang="en-US" sz="2800" dirty="0"/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5508104" y="2500499"/>
              <a:ext cx="288032" cy="75936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3203848" y="2525615"/>
              <a:ext cx="288032" cy="75936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4428057" y="4469831"/>
              <a:ext cx="288032" cy="75936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894476" y="4581128"/>
            <a:ext cx="18722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3200" b="1" dirty="0" smtClean="0">
                <a:solidFill>
                  <a:srgbClr val="000000"/>
                </a:solidFill>
              </a:rPr>
              <a:t>Solution</a:t>
            </a:r>
          </a:p>
          <a:p>
            <a:r>
              <a:rPr lang="en-US" altLang="zh-HK" sz="2400" dirty="0" smtClean="0">
                <a:solidFill>
                  <a:srgbClr val="FF0000"/>
                </a:solidFill>
              </a:rPr>
              <a:t>Mechanism</a:t>
            </a:r>
            <a:r>
              <a:rPr lang="en-US" altLang="zh-HK" sz="2400" dirty="0" smtClean="0">
                <a:solidFill>
                  <a:srgbClr val="000000"/>
                </a:solidFill>
              </a:rPr>
              <a:t> </a:t>
            </a:r>
            <a:r>
              <a:rPr lang="en-US" altLang="zh-HK" sz="2400" dirty="0" smtClean="0">
                <a:solidFill>
                  <a:srgbClr val="000000"/>
                </a:solidFill>
              </a:rPr>
              <a:t>for effective resource allocation 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2708920"/>
            <a:ext cx="25202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3200" b="1" dirty="0" smtClean="0">
                <a:solidFill>
                  <a:srgbClr val="000000"/>
                </a:solidFill>
              </a:rPr>
              <a:t>Fact</a:t>
            </a:r>
          </a:p>
          <a:p>
            <a:r>
              <a:rPr lang="en-US" altLang="zh-HK" sz="2400" dirty="0" smtClean="0">
                <a:solidFill>
                  <a:srgbClr val="000000"/>
                </a:solidFill>
              </a:rPr>
              <a:t>Resource </a:t>
            </a:r>
            <a:r>
              <a:rPr lang="en-US" altLang="zh-HK" sz="2400" dirty="0" smtClean="0">
                <a:solidFill>
                  <a:srgbClr val="FF0000"/>
                </a:solidFill>
              </a:rPr>
              <a:t>never enough</a:t>
            </a:r>
            <a:r>
              <a:rPr lang="en-US" altLang="zh-HK" sz="2400" dirty="0" smtClean="0">
                <a:solidFill>
                  <a:srgbClr val="000000"/>
                </a:solidFill>
              </a:rPr>
              <a:t> to satisfy all users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8151" y="2708920"/>
            <a:ext cx="2664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3200" b="1" dirty="0" smtClean="0">
                <a:solidFill>
                  <a:srgbClr val="000000"/>
                </a:solidFill>
              </a:rPr>
              <a:t>Challenge</a:t>
            </a:r>
          </a:p>
          <a:p>
            <a:r>
              <a:rPr lang="en-US" altLang="zh-HK" sz="2400" dirty="0" smtClean="0">
                <a:solidFill>
                  <a:srgbClr val="000000"/>
                </a:solidFill>
              </a:rPr>
              <a:t>High flexibility</a:t>
            </a:r>
          </a:p>
          <a:p>
            <a:r>
              <a:rPr lang="en-HK" altLang="zh-HK" sz="2400" dirty="0" smtClean="0">
                <a:solidFill>
                  <a:srgbClr val="000000"/>
                </a:solidFill>
              </a:rPr>
              <a:t>Gaming </a:t>
            </a:r>
            <a:r>
              <a:rPr lang="en-HK" altLang="zh-HK" sz="2400" dirty="0" err="1" smtClean="0">
                <a:solidFill>
                  <a:srgbClr val="000000"/>
                </a:solidFill>
              </a:rPr>
              <a:t>behavior</a:t>
            </a:r>
            <a:r>
              <a:rPr lang="en-HK" altLang="zh-HK" sz="2400" dirty="0" smtClean="0">
                <a:solidFill>
                  <a:srgbClr val="000000"/>
                </a:solidFill>
              </a:rPr>
              <a:t> 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4688557"/>
            <a:ext cx="266436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altLang="zh-HK" sz="3200" b="1" dirty="0" smtClean="0">
                <a:solidFill>
                  <a:srgbClr val="000000"/>
                </a:solidFill>
              </a:rPr>
              <a:t>Question</a:t>
            </a:r>
            <a:endParaRPr lang="en-US" altLang="zh-HK" sz="3200" b="1" dirty="0" smtClean="0">
              <a:solidFill>
                <a:srgbClr val="000000"/>
              </a:solidFill>
            </a:endParaRPr>
          </a:p>
          <a:p>
            <a:r>
              <a:rPr lang="en-US" altLang="zh-HK" sz="2400" dirty="0" smtClean="0">
                <a:solidFill>
                  <a:srgbClr val="000000"/>
                </a:solidFill>
              </a:rPr>
              <a:t>Conflict resolution</a:t>
            </a:r>
          </a:p>
          <a:p>
            <a:r>
              <a:rPr lang="en-HK" altLang="zh-HK" sz="2400" dirty="0" smtClean="0">
                <a:solidFill>
                  <a:srgbClr val="000000"/>
                </a:solidFill>
              </a:rPr>
              <a:t>Effectiveness</a:t>
            </a:r>
          </a:p>
          <a:p>
            <a:r>
              <a:rPr lang="en-HK" altLang="zh-HK" sz="2400" dirty="0" smtClean="0">
                <a:solidFill>
                  <a:srgbClr val="000000"/>
                </a:solidFill>
              </a:rPr>
              <a:t>Fairness 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/>
              <a:t>Mechanism</a:t>
            </a:r>
            <a:r>
              <a:rPr lang="en-US" altLang="zh-HK" dirty="0"/>
              <a:t> </a:t>
            </a:r>
            <a:r>
              <a:rPr lang="en-US" altLang="zh-HK" dirty="0" smtClean="0"/>
              <a:t>Design: </a:t>
            </a:r>
            <a:r>
              <a:rPr lang="en-HK" altLang="zh-HK" dirty="0" smtClean="0"/>
              <a:t>A </a:t>
            </a:r>
            <a:r>
              <a:rPr lang="en-HK" altLang="zh-HK" dirty="0"/>
              <a:t>suit of integrated </a:t>
            </a:r>
            <a:r>
              <a:rPr lang="en-HK" altLang="zh-HK" dirty="0" smtClean="0"/>
              <a:t>Solutions</a:t>
            </a:r>
            <a:r>
              <a:rPr lang="zh-HK" altLang="en-US" dirty="0"/>
              <a:t/>
            </a:r>
            <a:br>
              <a:rPr lang="zh-HK" altLang="en-US" dirty="0"/>
            </a:br>
            <a:endParaRPr lang="zh-HK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763688" y="1916832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/>
              <a:t>Network Operator</a:t>
            </a:r>
            <a:endParaRPr lang="zh-HK" alt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5536" y="5229200"/>
            <a:ext cx="5472608" cy="1080120"/>
            <a:chOff x="1475656" y="4725144"/>
            <a:chExt cx="7272808" cy="1080120"/>
          </a:xfrm>
        </p:grpSpPr>
        <p:sp>
          <p:nvSpPr>
            <p:cNvPr id="5" name="Rectangle 4"/>
            <p:cNvSpPr/>
            <p:nvPr/>
          </p:nvSpPr>
          <p:spPr>
            <a:xfrm>
              <a:off x="2195736" y="4869160"/>
              <a:ext cx="115212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User 1</a:t>
              </a:r>
              <a:endParaRPr lang="zh-HK" altLang="en-US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0" y="4869160"/>
              <a:ext cx="115212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User 2</a:t>
              </a:r>
              <a:endParaRPr lang="zh-HK" altLang="en-US" sz="2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64288" y="4869160"/>
              <a:ext cx="115212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800" dirty="0" smtClean="0"/>
                <a:t>User 3</a:t>
              </a:r>
              <a:endParaRPr lang="zh-HK" altLang="en-US" sz="2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475656" y="4725144"/>
              <a:ext cx="7272808" cy="1080120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31640" y="3051305"/>
            <a:ext cx="5760640" cy="665727"/>
            <a:chOff x="1619672" y="3176157"/>
            <a:chExt cx="5760640" cy="665727"/>
          </a:xfrm>
        </p:grpSpPr>
        <p:sp>
          <p:nvSpPr>
            <p:cNvPr id="11" name="TextBox 10"/>
            <p:cNvSpPr txBox="1"/>
            <p:nvPr/>
          </p:nvSpPr>
          <p:spPr>
            <a:xfrm>
              <a:off x="1691680" y="3176157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00B050"/>
                  </a:solidFill>
                </a:rPr>
                <a:t>Resource utilization</a:t>
              </a:r>
              <a:endParaRPr lang="zh-HK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88024" y="3198641"/>
              <a:ext cx="2448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00B050"/>
                  </a:solidFill>
                </a:rPr>
                <a:t>System stability</a:t>
              </a:r>
              <a:endParaRPr lang="zh-HK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19" name="Rounded Rectangular Callout 18"/>
            <p:cNvSpPr/>
            <p:nvPr/>
          </p:nvSpPr>
          <p:spPr>
            <a:xfrm>
              <a:off x="1619672" y="3176157"/>
              <a:ext cx="5760640" cy="665727"/>
            </a:xfrm>
            <a:prstGeom prst="wedgeRoundRectCallout">
              <a:avLst>
                <a:gd name="adj1" fmla="val 53818"/>
                <a:gd name="adj2" fmla="val -17276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308304" y="195922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/>
              <a:t>Optimization </a:t>
            </a:r>
            <a:endParaRPr lang="zh-HK" alt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755576" y="4275441"/>
            <a:ext cx="5760640" cy="665727"/>
            <a:chOff x="755576" y="3933056"/>
            <a:chExt cx="5760640" cy="665727"/>
          </a:xfrm>
        </p:grpSpPr>
        <p:sp>
          <p:nvSpPr>
            <p:cNvPr id="15" name="TextBox 14"/>
            <p:cNvSpPr txBox="1"/>
            <p:nvPr/>
          </p:nvSpPr>
          <p:spPr>
            <a:xfrm>
              <a:off x="4940424" y="3985900"/>
              <a:ext cx="1431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00B050"/>
                  </a:solidFill>
                </a:rPr>
                <a:t>Fairness</a:t>
              </a:r>
              <a:endParaRPr lang="zh-HK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592" y="3933056"/>
              <a:ext cx="3672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00B050"/>
                  </a:solidFill>
                </a:rPr>
                <a:t>Individual service level</a:t>
              </a:r>
              <a:endParaRPr lang="zh-HK" altLang="en-US" sz="2800" dirty="0">
                <a:solidFill>
                  <a:srgbClr val="00B050"/>
                </a:solidFill>
              </a:endParaRPr>
            </a:p>
          </p:txBody>
        </p:sp>
        <p:sp>
          <p:nvSpPr>
            <p:cNvPr id="22" name="Rounded Rectangular Callout 21"/>
            <p:cNvSpPr/>
            <p:nvPr/>
          </p:nvSpPr>
          <p:spPr>
            <a:xfrm>
              <a:off x="755576" y="3933056"/>
              <a:ext cx="5760640" cy="665727"/>
            </a:xfrm>
            <a:prstGeom prst="wedgeRoundRectCallout">
              <a:avLst>
                <a:gd name="adj1" fmla="val 68120"/>
                <a:gd name="adj2" fmla="val 9785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596336" y="4974267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 smtClean="0"/>
              <a:t>Game Theory 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96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Example of Network Traffic Control</a:t>
            </a:r>
            <a:endParaRPr lang="zh-HK" alt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39552" y="2459341"/>
            <a:ext cx="7898849" cy="2624626"/>
            <a:chOff x="539552" y="1553762"/>
            <a:chExt cx="7898849" cy="2624626"/>
          </a:xfrm>
        </p:grpSpPr>
        <p:sp>
          <p:nvSpPr>
            <p:cNvPr id="4" name="Oval 3"/>
            <p:cNvSpPr/>
            <p:nvPr/>
          </p:nvSpPr>
          <p:spPr>
            <a:xfrm>
              <a:off x="2267744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7" name="Straight Arrow Connector 6"/>
            <p:cNvCxnSpPr>
              <a:stCxn id="4" idx="6"/>
            </p:cNvCxnSpPr>
            <p:nvPr/>
          </p:nvCxnSpPr>
          <p:spPr>
            <a:xfrm>
              <a:off x="2843808" y="2636912"/>
              <a:ext cx="10081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851920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9" name="Straight Arrow Connector 8"/>
            <p:cNvCxnSpPr>
              <a:stCxn id="30" idx="7"/>
            </p:cNvCxnSpPr>
            <p:nvPr/>
          </p:nvCxnSpPr>
          <p:spPr>
            <a:xfrm flipV="1">
              <a:off x="7356161" y="2022021"/>
              <a:ext cx="535851" cy="4179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83568" y="33569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00B050"/>
                  </a:solidFill>
                </a:rPr>
                <a:t>C</a:t>
              </a:r>
              <a:endParaRPr lang="zh-HK" altLang="en-US" sz="2400" dirty="0">
                <a:solidFill>
                  <a:srgbClr val="00B05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259632" y="2780928"/>
              <a:ext cx="1008112" cy="7920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39552" y="162880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FF0000"/>
                  </a:solidFill>
                </a:rPr>
                <a:t>A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115616" y="1988840"/>
              <a:ext cx="1152128" cy="5760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7862337" y="155376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FF0000"/>
                  </a:solidFill>
                </a:rPr>
                <a:t>B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364088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355976" y="2636912"/>
              <a:ext cx="10081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987824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22" name="Straight Arrow Connector 21"/>
            <p:cNvCxnSpPr>
              <a:stCxn id="21" idx="6"/>
            </p:cNvCxnSpPr>
            <p:nvPr/>
          </p:nvCxnSpPr>
          <p:spPr>
            <a:xfrm>
              <a:off x="3563888" y="1844824"/>
              <a:ext cx="10081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572000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2555776" y="2096852"/>
              <a:ext cx="504056" cy="39604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8" idx="1"/>
            </p:cNvCxnSpPr>
            <p:nvPr/>
          </p:nvCxnSpPr>
          <p:spPr>
            <a:xfrm>
              <a:off x="5112060" y="2042846"/>
              <a:ext cx="336391" cy="39039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4675736" y="3534805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29" name="Straight Arrow Connector 28"/>
            <p:cNvCxnSpPr>
              <a:stCxn id="18" idx="6"/>
            </p:cNvCxnSpPr>
            <p:nvPr/>
          </p:nvCxnSpPr>
          <p:spPr>
            <a:xfrm>
              <a:off x="5940152" y="2636912"/>
              <a:ext cx="924308" cy="4184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6864460" y="2355558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31" name="Straight Arrow Connector 30"/>
            <p:cNvCxnSpPr>
              <a:endCxn id="28" idx="1"/>
            </p:cNvCxnSpPr>
            <p:nvPr/>
          </p:nvCxnSpPr>
          <p:spPr>
            <a:xfrm>
              <a:off x="4211960" y="2924944"/>
              <a:ext cx="548139" cy="69422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596336" y="3602324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00B050"/>
                  </a:solidFill>
                </a:rPr>
                <a:t>D</a:t>
              </a:r>
              <a:endParaRPr lang="zh-HK" altLang="en-US" sz="2400" dirty="0">
                <a:solidFill>
                  <a:srgbClr val="00B050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7356161" y="2931622"/>
              <a:ext cx="355888" cy="69958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6444208" y="2852936"/>
              <a:ext cx="504056" cy="713402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6072372" y="356125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50" name="Straight Arrow Connector 49"/>
            <p:cNvCxnSpPr>
              <a:stCxn id="28" idx="6"/>
            </p:cNvCxnSpPr>
            <p:nvPr/>
          </p:nvCxnSpPr>
          <p:spPr>
            <a:xfrm>
              <a:off x="5251800" y="3822837"/>
              <a:ext cx="815345" cy="80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27282" y="1412776"/>
            <a:ext cx="2672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2400" dirty="0" smtClean="0"/>
              <a:t>Intent 1</a:t>
            </a:r>
          </a:p>
          <a:p>
            <a:r>
              <a:rPr lang="en-US" altLang="zh-HK" sz="2400" dirty="0" smtClean="0"/>
              <a:t>Setting up a flow of 100M from A to 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6568" y="5086925"/>
            <a:ext cx="2641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2400" dirty="0" smtClean="0"/>
              <a:t>Intent 2 </a:t>
            </a:r>
          </a:p>
          <a:p>
            <a:r>
              <a:rPr lang="en-US" altLang="zh-HK" sz="2400" dirty="0" smtClean="0"/>
              <a:t>Setting up a flow of 100M from C to 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292080" y="1220559"/>
            <a:ext cx="2641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HK" sz="2400" dirty="0" smtClean="0"/>
              <a:t> </a:t>
            </a:r>
          </a:p>
          <a:p>
            <a:r>
              <a:rPr lang="en-US" altLang="zh-HK" sz="2400" dirty="0" smtClean="0"/>
              <a:t>Capacity = 100M for all links</a:t>
            </a:r>
          </a:p>
        </p:txBody>
      </p:sp>
    </p:spTree>
    <p:extLst>
      <p:ext uri="{BB962C8B-B14F-4D97-AF65-F5344CB8AC3E}">
        <p14:creationId xmlns:p14="http://schemas.microsoft.com/office/powerpoint/2010/main" val="31266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V="1">
            <a:off x="1259632" y="2780928"/>
            <a:ext cx="1008112" cy="7920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1" idx="6"/>
          </p:cNvCxnSpPr>
          <p:nvPr/>
        </p:nvCxnSpPr>
        <p:spPr>
          <a:xfrm>
            <a:off x="3563888" y="1844824"/>
            <a:ext cx="1008112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55776" y="2096852"/>
            <a:ext cx="504056" cy="3960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8" idx="1"/>
          </p:cNvCxnSpPr>
          <p:nvPr/>
        </p:nvCxnSpPr>
        <p:spPr>
          <a:xfrm>
            <a:off x="5112060" y="2042846"/>
            <a:ext cx="336391" cy="39039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6"/>
          </p:cNvCxnSpPr>
          <p:nvPr/>
        </p:nvCxnSpPr>
        <p:spPr>
          <a:xfrm>
            <a:off x="5940152" y="2636912"/>
            <a:ext cx="924308" cy="4184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356161" y="2931622"/>
            <a:ext cx="355888" cy="69958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Optimization for System </a:t>
            </a:r>
            <a:r>
              <a:rPr lang="en-US" altLang="zh-HK" dirty="0" smtClean="0"/>
              <a:t>Effectiveness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728192"/>
          </a:xfrm>
        </p:spPr>
        <p:txBody>
          <a:bodyPr>
            <a:normAutofit lnSpcReduction="10000"/>
          </a:bodyPr>
          <a:lstStyle/>
          <a:p>
            <a:r>
              <a:rPr lang="en-HK" altLang="zh-HK" dirty="0" smtClean="0"/>
              <a:t>Both intents are installed</a:t>
            </a:r>
          </a:p>
          <a:p>
            <a:r>
              <a:rPr lang="en-HK" altLang="zh-HK" dirty="0" smtClean="0"/>
              <a:t>Total resource consumption is </a:t>
            </a:r>
            <a:r>
              <a:rPr lang="en-HK" altLang="zh-HK" dirty="0" smtClean="0"/>
              <a:t>minimized</a:t>
            </a:r>
          </a:p>
          <a:p>
            <a:r>
              <a:rPr lang="en-HK" altLang="zh-HK" dirty="0" smtClean="0"/>
              <a:t>Network load is balanced</a:t>
            </a:r>
            <a:r>
              <a:rPr lang="en-HK" altLang="zh-HK" dirty="0" smtClean="0"/>
              <a:t> </a:t>
            </a:r>
            <a:endParaRPr lang="zh-HK" altLang="en-US" dirty="0" smtClean="0"/>
          </a:p>
          <a:p>
            <a:endParaRPr lang="zh-HK" altLang="en-US" dirty="0"/>
          </a:p>
        </p:txBody>
      </p:sp>
      <p:sp>
        <p:nvSpPr>
          <p:cNvPr id="4" name="Oval 3"/>
          <p:cNvSpPr/>
          <p:nvPr/>
        </p:nvSpPr>
        <p:spPr>
          <a:xfrm>
            <a:off x="2267744" y="23488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cxnSp>
        <p:nvCxnSpPr>
          <p:cNvPr id="7" name="Straight Arrow Connector 6"/>
          <p:cNvCxnSpPr>
            <a:stCxn id="4" idx="6"/>
          </p:cNvCxnSpPr>
          <p:nvPr/>
        </p:nvCxnSpPr>
        <p:spPr>
          <a:xfrm>
            <a:off x="2843808" y="2636912"/>
            <a:ext cx="100811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51920" y="23488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cxnSp>
        <p:nvCxnSpPr>
          <p:cNvPr id="9" name="Straight Arrow Connector 8"/>
          <p:cNvCxnSpPr>
            <a:stCxn id="30" idx="7"/>
          </p:cNvCxnSpPr>
          <p:nvPr/>
        </p:nvCxnSpPr>
        <p:spPr>
          <a:xfrm flipV="1">
            <a:off x="7356161" y="2022021"/>
            <a:ext cx="535851" cy="417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3568" y="33569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B050"/>
                </a:solidFill>
              </a:rPr>
              <a:t>C</a:t>
            </a:r>
            <a:endParaRPr lang="zh-HK" altLang="en-US" sz="24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9552" y="162880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FF0000"/>
                </a:solidFill>
              </a:rPr>
              <a:t>A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15616" y="1988840"/>
            <a:ext cx="1152128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862337" y="15567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FF0000"/>
                </a:solidFill>
              </a:rPr>
              <a:t>B</a:t>
            </a:r>
            <a:endParaRPr lang="zh-HK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364088" y="23488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55976" y="2636912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987824" y="15567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sp>
        <p:nvSpPr>
          <p:cNvPr id="23" name="Oval 22"/>
          <p:cNvSpPr/>
          <p:nvPr/>
        </p:nvSpPr>
        <p:spPr>
          <a:xfrm>
            <a:off x="4572000" y="155679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sp>
        <p:nvSpPr>
          <p:cNvPr id="28" name="Oval 27"/>
          <p:cNvSpPr/>
          <p:nvPr/>
        </p:nvSpPr>
        <p:spPr>
          <a:xfrm>
            <a:off x="4675736" y="3534805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sp>
        <p:nvSpPr>
          <p:cNvPr id="30" name="Oval 29"/>
          <p:cNvSpPr/>
          <p:nvPr/>
        </p:nvSpPr>
        <p:spPr>
          <a:xfrm>
            <a:off x="6864460" y="235555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cxnSp>
        <p:nvCxnSpPr>
          <p:cNvPr id="31" name="Straight Arrow Connector 30"/>
          <p:cNvCxnSpPr>
            <a:endCxn id="28" idx="1"/>
          </p:cNvCxnSpPr>
          <p:nvPr/>
        </p:nvCxnSpPr>
        <p:spPr>
          <a:xfrm>
            <a:off x="4211960" y="2924944"/>
            <a:ext cx="548139" cy="6942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596336" y="360232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B050"/>
                </a:solidFill>
              </a:rPr>
              <a:t>D</a:t>
            </a:r>
            <a:endParaRPr lang="zh-HK" altLang="en-US" sz="2400" dirty="0">
              <a:solidFill>
                <a:srgbClr val="00B05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444208" y="2852936"/>
            <a:ext cx="504056" cy="713402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072372" y="3561257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 dirty="0"/>
          </a:p>
        </p:txBody>
      </p:sp>
      <p:cxnSp>
        <p:nvCxnSpPr>
          <p:cNvPr id="50" name="Straight Arrow Connector 49"/>
          <p:cNvCxnSpPr>
            <a:stCxn id="28" idx="6"/>
          </p:cNvCxnSpPr>
          <p:nvPr/>
        </p:nvCxnSpPr>
        <p:spPr>
          <a:xfrm>
            <a:off x="5251800" y="3822837"/>
            <a:ext cx="815345" cy="80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dirty="0" smtClean="0"/>
              <a:t>Underlying the Optimization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9442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HK" dirty="0" smtClean="0"/>
              <a:t>Time-varying multi-commodity network flow </a:t>
            </a:r>
          </a:p>
          <a:p>
            <a:pPr lvl="1"/>
            <a:r>
              <a:rPr lang="en-HK" altLang="zh-HK" dirty="0" smtClean="0"/>
              <a:t>Automatically generating </a:t>
            </a:r>
            <a:r>
              <a:rPr lang="en-HK" altLang="zh-HK" dirty="0" smtClean="0"/>
              <a:t>solutions</a:t>
            </a:r>
          </a:p>
          <a:p>
            <a:pPr lvl="1"/>
            <a:r>
              <a:rPr lang="en-HK" altLang="zh-HK" dirty="0" smtClean="0"/>
              <a:t>Tailored-made optimization algorithms </a:t>
            </a:r>
            <a:endParaRPr lang="en-US" altLang="zh-HK" dirty="0" smtClean="0"/>
          </a:p>
          <a:p>
            <a:r>
              <a:rPr lang="en-US" altLang="zh-HK" dirty="0" smtClean="0"/>
              <a:t>Demo</a:t>
            </a:r>
          </a:p>
          <a:p>
            <a:pPr lvl="1"/>
            <a:r>
              <a:rPr lang="en-US" altLang="zh-HK" dirty="0" smtClean="0"/>
              <a:t>Users’ intents: flow adjustment</a:t>
            </a:r>
          </a:p>
          <a:p>
            <a:pPr lvl="1"/>
            <a:r>
              <a:rPr lang="en-US" altLang="zh-HK" dirty="0" smtClean="0"/>
              <a:t>Operator’s intent: load balancing </a:t>
            </a:r>
            <a:endParaRPr lang="zh-HK" altLang="en-US" dirty="0" smtClean="0"/>
          </a:p>
          <a:p>
            <a:endParaRPr lang="zh-HK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1560" y="1628800"/>
            <a:ext cx="7918648" cy="2561038"/>
            <a:chOff x="539552" y="1553762"/>
            <a:chExt cx="7898849" cy="2624626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1259632" y="2780928"/>
              <a:ext cx="1008112" cy="7920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1" idx="6"/>
            </p:cNvCxnSpPr>
            <p:nvPr/>
          </p:nvCxnSpPr>
          <p:spPr>
            <a:xfrm>
              <a:off x="3563888" y="1844824"/>
              <a:ext cx="10081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555776" y="2096852"/>
              <a:ext cx="504056" cy="39604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8" idx="1"/>
            </p:cNvCxnSpPr>
            <p:nvPr/>
          </p:nvCxnSpPr>
          <p:spPr>
            <a:xfrm>
              <a:off x="5112060" y="2042846"/>
              <a:ext cx="336391" cy="39039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6"/>
            </p:cNvCxnSpPr>
            <p:nvPr/>
          </p:nvCxnSpPr>
          <p:spPr>
            <a:xfrm>
              <a:off x="5940152" y="2636912"/>
              <a:ext cx="924308" cy="4184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7356161" y="2931622"/>
              <a:ext cx="355888" cy="699583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2267744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7" name="Straight Arrow Connector 6"/>
            <p:cNvCxnSpPr>
              <a:stCxn id="4" idx="6"/>
            </p:cNvCxnSpPr>
            <p:nvPr/>
          </p:nvCxnSpPr>
          <p:spPr>
            <a:xfrm>
              <a:off x="2843808" y="2636912"/>
              <a:ext cx="100811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851920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9" name="Straight Arrow Connector 8"/>
            <p:cNvCxnSpPr>
              <a:stCxn id="30" idx="7"/>
            </p:cNvCxnSpPr>
            <p:nvPr/>
          </p:nvCxnSpPr>
          <p:spPr>
            <a:xfrm flipV="1">
              <a:off x="7356161" y="2022021"/>
              <a:ext cx="535851" cy="4179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83568" y="33569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00B050"/>
                  </a:solidFill>
                </a:rPr>
                <a:t>C</a:t>
              </a:r>
              <a:endParaRPr lang="zh-HK" alt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39552" y="162880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FF0000"/>
                  </a:solidFill>
                </a:rPr>
                <a:t>A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115616" y="1988840"/>
              <a:ext cx="1152128" cy="5760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7862337" y="155376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FF0000"/>
                  </a:solidFill>
                </a:rPr>
                <a:t>B</a:t>
              </a:r>
              <a:endParaRPr lang="zh-HK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5364088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355976" y="2636912"/>
              <a:ext cx="100811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987824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572000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675736" y="3534805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864460" y="2355558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31" name="Straight Arrow Connector 30"/>
            <p:cNvCxnSpPr>
              <a:endCxn id="28" idx="1"/>
            </p:cNvCxnSpPr>
            <p:nvPr/>
          </p:nvCxnSpPr>
          <p:spPr>
            <a:xfrm>
              <a:off x="4211960" y="2924944"/>
              <a:ext cx="548139" cy="6942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596336" y="3602324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>
                  <a:solidFill>
                    <a:srgbClr val="00B050"/>
                  </a:solidFill>
                </a:rPr>
                <a:t>D</a:t>
              </a:r>
              <a:endParaRPr lang="zh-HK" altLang="en-US" sz="2400" dirty="0">
                <a:solidFill>
                  <a:srgbClr val="00B05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6444208" y="2852936"/>
              <a:ext cx="504056" cy="71340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6072372" y="356125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50" name="Straight Arrow Connector 49"/>
            <p:cNvCxnSpPr>
              <a:stCxn id="28" idx="6"/>
            </p:cNvCxnSpPr>
            <p:nvPr/>
          </p:nvCxnSpPr>
          <p:spPr>
            <a:xfrm>
              <a:off x="5251800" y="3822837"/>
              <a:ext cx="815345" cy="8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82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If Intent 1 is submitted earlier, …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0623" y="1628800"/>
            <a:ext cx="2683865" cy="1257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HK" dirty="0" smtClean="0"/>
              <a:t>Shortest Path for Intent 1, rejecting Intent 2?</a:t>
            </a:r>
            <a:endParaRPr lang="zh-HK" alt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39553" y="1631343"/>
            <a:ext cx="5474029" cy="1797657"/>
            <a:chOff x="539552" y="1553762"/>
            <a:chExt cx="7898849" cy="2624626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1259632" y="2780928"/>
              <a:ext cx="1008112" cy="7920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1" idx="6"/>
            </p:cNvCxnSpPr>
            <p:nvPr/>
          </p:nvCxnSpPr>
          <p:spPr>
            <a:xfrm>
              <a:off x="3563888" y="1844824"/>
              <a:ext cx="10081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2555776" y="2096852"/>
              <a:ext cx="504056" cy="39604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8" idx="1"/>
            </p:cNvCxnSpPr>
            <p:nvPr/>
          </p:nvCxnSpPr>
          <p:spPr>
            <a:xfrm>
              <a:off x="5112060" y="2042846"/>
              <a:ext cx="336391" cy="390397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6"/>
            </p:cNvCxnSpPr>
            <p:nvPr/>
          </p:nvCxnSpPr>
          <p:spPr>
            <a:xfrm>
              <a:off x="5940152" y="2636912"/>
              <a:ext cx="924308" cy="4184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7356161" y="2931622"/>
              <a:ext cx="355888" cy="699583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2267744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7" name="Straight Arrow Connector 6"/>
            <p:cNvCxnSpPr>
              <a:stCxn id="4" idx="6"/>
            </p:cNvCxnSpPr>
            <p:nvPr/>
          </p:nvCxnSpPr>
          <p:spPr>
            <a:xfrm>
              <a:off x="2843808" y="2636912"/>
              <a:ext cx="100811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851920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9" name="Straight Arrow Connector 8"/>
            <p:cNvCxnSpPr>
              <a:stCxn id="30" idx="7"/>
            </p:cNvCxnSpPr>
            <p:nvPr/>
          </p:nvCxnSpPr>
          <p:spPr>
            <a:xfrm flipV="1">
              <a:off x="7356161" y="2022021"/>
              <a:ext cx="535851" cy="4179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683568" y="33569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C</a:t>
              </a:r>
              <a:endParaRPr lang="zh-HK" altLang="en-US" sz="24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39552" y="162880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A</a:t>
              </a:r>
              <a:endParaRPr lang="zh-HK" altLang="en-US" sz="2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115616" y="1988840"/>
              <a:ext cx="1152128" cy="5760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7862337" y="155376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B</a:t>
              </a:r>
              <a:endParaRPr lang="zh-HK" alt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364088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19" name="Straight Arrow Connector 18"/>
            <p:cNvCxnSpPr>
              <a:stCxn id="8" idx="6"/>
            </p:cNvCxnSpPr>
            <p:nvPr/>
          </p:nvCxnSpPr>
          <p:spPr>
            <a:xfrm>
              <a:off x="4427984" y="2636912"/>
              <a:ext cx="93610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987824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572000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675736" y="3534805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864460" y="2355558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31" name="Straight Arrow Connector 30"/>
            <p:cNvCxnSpPr>
              <a:endCxn id="28" idx="1"/>
            </p:cNvCxnSpPr>
            <p:nvPr/>
          </p:nvCxnSpPr>
          <p:spPr>
            <a:xfrm>
              <a:off x="4211960" y="2924944"/>
              <a:ext cx="548139" cy="69422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596336" y="3602324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D</a:t>
              </a:r>
              <a:endParaRPr lang="zh-HK" altLang="en-US" sz="24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6444208" y="2852936"/>
              <a:ext cx="504056" cy="713402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6072372" y="356125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50" name="Straight Arrow Connector 49"/>
            <p:cNvCxnSpPr>
              <a:stCxn id="28" idx="6"/>
            </p:cNvCxnSpPr>
            <p:nvPr/>
          </p:nvCxnSpPr>
          <p:spPr>
            <a:xfrm>
              <a:off x="5251800" y="3822837"/>
              <a:ext cx="815345" cy="805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3068" y="4281790"/>
            <a:ext cx="5755724" cy="1883514"/>
            <a:chOff x="539552" y="1553762"/>
            <a:chExt cx="7898849" cy="2624626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1259632" y="2780928"/>
              <a:ext cx="1008112" cy="7920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54" idx="6"/>
            </p:cNvCxnSpPr>
            <p:nvPr/>
          </p:nvCxnSpPr>
          <p:spPr>
            <a:xfrm>
              <a:off x="3563888" y="1844824"/>
              <a:ext cx="10081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555776" y="2096852"/>
              <a:ext cx="504056" cy="396044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52" idx="1"/>
            </p:cNvCxnSpPr>
            <p:nvPr/>
          </p:nvCxnSpPr>
          <p:spPr>
            <a:xfrm>
              <a:off x="5112060" y="2042846"/>
              <a:ext cx="336391" cy="390397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52" idx="6"/>
            </p:cNvCxnSpPr>
            <p:nvPr/>
          </p:nvCxnSpPr>
          <p:spPr>
            <a:xfrm>
              <a:off x="5940152" y="2636912"/>
              <a:ext cx="924308" cy="41847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7356161" y="2931622"/>
              <a:ext cx="355888" cy="699583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2267744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43" name="Straight Arrow Connector 42"/>
            <p:cNvCxnSpPr>
              <a:stCxn id="42" idx="6"/>
            </p:cNvCxnSpPr>
            <p:nvPr/>
          </p:nvCxnSpPr>
          <p:spPr>
            <a:xfrm>
              <a:off x="2843808" y="2636912"/>
              <a:ext cx="100811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3851920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46" name="Straight Arrow Connector 45"/>
            <p:cNvCxnSpPr>
              <a:stCxn id="57" idx="7"/>
            </p:cNvCxnSpPr>
            <p:nvPr/>
          </p:nvCxnSpPr>
          <p:spPr>
            <a:xfrm flipV="1">
              <a:off x="7356161" y="2022021"/>
              <a:ext cx="535851" cy="4179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83568" y="33569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C</a:t>
              </a:r>
              <a:endParaRPr lang="zh-HK" altLang="en-US" sz="2400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539552" y="162880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A</a:t>
              </a:r>
              <a:endParaRPr lang="zh-HK" altLang="en-US" sz="2400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115616" y="1988840"/>
              <a:ext cx="1152128" cy="5760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7862337" y="155376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B</a:t>
              </a:r>
              <a:endParaRPr lang="zh-HK" altLang="en-US" sz="24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5364088" y="2348880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53" name="Straight Arrow Connector 52"/>
            <p:cNvCxnSpPr>
              <a:stCxn id="45" idx="6"/>
            </p:cNvCxnSpPr>
            <p:nvPr/>
          </p:nvCxnSpPr>
          <p:spPr>
            <a:xfrm>
              <a:off x="4427984" y="2636912"/>
              <a:ext cx="936104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2987824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4572000" y="1556792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4675736" y="3534805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6864460" y="2355558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58" name="Straight Arrow Connector 57"/>
            <p:cNvCxnSpPr>
              <a:endCxn id="56" idx="1"/>
            </p:cNvCxnSpPr>
            <p:nvPr/>
          </p:nvCxnSpPr>
          <p:spPr>
            <a:xfrm>
              <a:off x="4211960" y="2924944"/>
              <a:ext cx="548139" cy="6942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596336" y="3602324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400" dirty="0" smtClean="0"/>
                <a:t>D</a:t>
              </a:r>
              <a:endParaRPr lang="zh-HK" altLang="en-US" sz="2400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6444208" y="2852936"/>
              <a:ext cx="504056" cy="71340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6072372" y="3561257"/>
              <a:ext cx="576064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 dirty="0"/>
            </a:p>
          </p:txBody>
        </p:sp>
        <p:cxnSp>
          <p:nvCxnSpPr>
            <p:cNvPr id="62" name="Straight Arrow Connector 61"/>
            <p:cNvCxnSpPr>
              <a:stCxn id="56" idx="6"/>
            </p:cNvCxnSpPr>
            <p:nvPr/>
          </p:nvCxnSpPr>
          <p:spPr>
            <a:xfrm>
              <a:off x="5251800" y="3822837"/>
              <a:ext cx="815345" cy="8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ontent Placeholder 2"/>
          <p:cNvSpPr txBox="1">
            <a:spLocks/>
          </p:cNvSpPr>
          <p:nvPr/>
        </p:nvSpPr>
        <p:spPr>
          <a:xfrm>
            <a:off x="6300193" y="4149080"/>
            <a:ext cx="2736304" cy="125700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smtClean="0"/>
              <a:t>A longer path for Intent 1, waiting for Intent 2?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1324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Game-Theoretic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HK" dirty="0" smtClean="0"/>
              <a:t>For fairness</a:t>
            </a:r>
          </a:p>
          <a:p>
            <a:pPr lvl="1"/>
            <a:r>
              <a:rPr lang="en-HK" dirty="0" smtClean="0"/>
              <a:t>Priority-based solution</a:t>
            </a:r>
          </a:p>
          <a:p>
            <a:pPr lvl="1"/>
            <a:r>
              <a:rPr lang="en-HK" dirty="0" smtClean="0"/>
              <a:t>Round-robin solution</a:t>
            </a:r>
          </a:p>
          <a:p>
            <a:pPr lvl="1"/>
            <a:r>
              <a:rPr lang="en-HK" dirty="0" smtClean="0"/>
              <a:t>Market-oriented solution (pricing, bidding, auction)</a:t>
            </a:r>
          </a:p>
          <a:p>
            <a:r>
              <a:rPr lang="en-HK" dirty="0" smtClean="0"/>
              <a:t>For effectiveness </a:t>
            </a:r>
          </a:p>
          <a:p>
            <a:pPr lvl="1"/>
            <a:r>
              <a:rPr lang="en-HK" dirty="0" smtClean="0"/>
              <a:t>Ensuring truth telling</a:t>
            </a:r>
          </a:p>
          <a:p>
            <a:pPr lvl="1"/>
            <a:r>
              <a:rPr lang="en-HK" dirty="0" smtClean="0"/>
              <a:t>Incentivizing traffic smoothing</a:t>
            </a:r>
          </a:p>
          <a:p>
            <a:pPr lvl="1"/>
            <a:r>
              <a:rPr lang="en-HK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4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12124</TotalTime>
  <Words>344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新細明體</vt:lpstr>
      <vt:lpstr>Arial</vt:lpstr>
      <vt:lpstr>Calibri</vt:lpstr>
      <vt:lpstr>Office Theme</vt:lpstr>
      <vt:lpstr>Intent-based Network Resource Intelligent Reconfiguration: Mechanism Design</vt:lpstr>
      <vt:lpstr>What is Intent?</vt:lpstr>
      <vt:lpstr>An Abstract View of Intent </vt:lpstr>
      <vt:lpstr>Mechanism Design: A suit of integrated Solutions </vt:lpstr>
      <vt:lpstr>Example of Network Traffic Control</vt:lpstr>
      <vt:lpstr>Optimization for System Effectiveness</vt:lpstr>
      <vt:lpstr>Underlying the Optimization </vt:lpstr>
      <vt:lpstr>If Intent 1 is submitted earlier, …</vt:lpstr>
      <vt:lpstr>Game-Theoretic Analysis</vt:lpstr>
      <vt:lpstr>Mechanism for Intent Management</vt:lpstr>
      <vt:lpstr>Intent of My Talk: Objectives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ieemqi</dc:creator>
  <cp:lastModifiedBy>X Qi</cp:lastModifiedBy>
  <cp:revision>52</cp:revision>
  <dcterms:created xsi:type="dcterms:W3CDTF">2016-12-06T05:10:27Z</dcterms:created>
  <dcterms:modified xsi:type="dcterms:W3CDTF">2016-12-14T23:35:31Z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(2)eelKY3K3hGFxdcQKJRuuaRTnfYu44q/1qWFoO5fwwDfZBE5rsshfPTC27hNp/vRN9Cy5LcFD
7Jo9ErZf78FY7ZVSRa/V5bUcrfO2hURHf+5Vc0eH6uz6Q8Gr4qfsnt89dATdOA9Vfbia499J
mGGGyhEDWjhOYkkhcItARYKzK/icM/hpLgdaSpiW634myFphdsdEdjo88c1uAU9YfqjcQQez
EEwefDsRi+sbb2ltTE</vt:lpwstr>
  </property>
  <property fmtid="{D5CDD505-2E9C-101B-9397-08002B2CF9AE}" pid="3" name="_2015_ms_pID_7253431">
    <vt:lpwstr>X9ngqOIdrBrVlyLwQS+3m4Em88ixUuAMpz3AzG9rDJ/YIJsUcrPVq7
Qw8fuMqRSvLYFtQ5wNSRoO5VLc1VnmUcO74xJGHpQRBa39/Sv+edB2aH40OvqYPZkWG6UMw4
UJRLPLmG/Bm8u7koRgzCDLikajnw43EcELGvaFsHowMIUzBnlSfTEfDkdCk/S5lZAbLj2VEr
diUOFDI10BnRrqZ+</vt:lpwstr>
  </property>
</Properties>
</file>