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1"/>
  </p:notesMasterIdLst>
  <p:handoutMasterIdLst>
    <p:handoutMasterId r:id="rId22"/>
  </p:handoutMasterIdLst>
  <p:sldIdLst>
    <p:sldId id="339" r:id="rId5"/>
    <p:sldId id="362" r:id="rId6"/>
    <p:sldId id="352" r:id="rId7"/>
    <p:sldId id="349" r:id="rId8"/>
    <p:sldId id="350" r:id="rId9"/>
    <p:sldId id="351" r:id="rId10"/>
    <p:sldId id="353" r:id="rId11"/>
    <p:sldId id="354" r:id="rId12"/>
    <p:sldId id="355" r:id="rId13"/>
    <p:sldId id="356" r:id="rId14"/>
    <p:sldId id="357" r:id="rId15"/>
    <p:sldId id="358" r:id="rId16"/>
    <p:sldId id="359" r:id="rId17"/>
    <p:sldId id="360" r:id="rId18"/>
    <p:sldId id="361" r:id="rId19"/>
    <p:sldId id="338" r:id="rId20"/>
  </p:sldIdLst>
  <p:sldSz cx="9144000" cy="6858000" type="screen4x3"/>
  <p:notesSz cx="6921500" cy="100838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6600"/>
    <a:srgbClr val="1A4669"/>
    <a:srgbClr val="C6D254"/>
    <a:srgbClr val="B1D254"/>
    <a:srgbClr val="2A6EA8"/>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autoAdjust="0"/>
    <p:restoredTop sz="94660" autoAdjust="0"/>
  </p:normalViewPr>
  <p:slideViewPr>
    <p:cSldViewPr snapToGrid="0">
      <p:cViewPr varScale="1">
        <p:scale>
          <a:sx n="129" d="100"/>
          <a:sy n="129" d="100"/>
        </p:scale>
        <p:origin x="1264" y="1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D583481E-E099-4E3D-A61E-86D4007EEF0A}" type="slidenum">
              <a:rPr lang="en-GB" altLang="en-US"/>
              <a:pPr/>
              <a:t>‹#›</a:t>
            </a:fld>
            <a:endParaRPr lang="en-GB" altLang="en-US"/>
          </a:p>
        </p:txBody>
      </p:sp>
    </p:spTree>
    <p:extLst>
      <p:ext uri="{BB962C8B-B14F-4D97-AF65-F5344CB8AC3E}">
        <p14:creationId xmlns:p14="http://schemas.microsoft.com/office/powerpoint/2010/main" val="317434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39800" y="755650"/>
            <a:ext cx="5041900"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5F47C962-767D-445A-AAF2-CEC763871E62}" type="slidenum">
              <a:rPr lang="en-GB" altLang="en-US"/>
              <a:pPr/>
              <a:t>‹#›</a:t>
            </a:fld>
            <a:endParaRPr lang="en-GB" altLang="en-US"/>
          </a:p>
        </p:txBody>
      </p:sp>
    </p:spTree>
    <p:extLst>
      <p:ext uri="{BB962C8B-B14F-4D97-AF65-F5344CB8AC3E}">
        <p14:creationId xmlns:p14="http://schemas.microsoft.com/office/powerpoint/2010/main" val="1690502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17BF9-90BB-4E06-AA0C-B238BA73C77F}" type="slidenum">
              <a:rPr lang="en-GB" altLang="en-US">
                <a:latin typeface="Times New Roman" panose="02020603050405020304" pitchFamily="18" charset="0"/>
              </a:rPr>
              <a:pPr eaLnBrk="1" hangingPunct="1"/>
              <a:t>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7565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D25BD3-99D3-49CF-BE4C-F53A6C27B1CF}" type="slidenum">
              <a:rPr lang="en-GB" altLang="en-US">
                <a:latin typeface="Times New Roman" panose="02020603050405020304" pitchFamily="18" charset="0"/>
              </a:rPr>
              <a:pPr eaLnBrk="1" hangingPunct="1"/>
              <a:t>16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3503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903797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F14F2F85-168F-44A5-868D-2DD5D06C7F10}"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140833166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120EF4DC-2AEB-4DF5-A0D9-54856384BB05}"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267874717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ED24D04A-25C4-4172-BFF0-7DA0B83E17D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142229077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E1930066-D780-4195-A147-5549B74927AF}"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353556362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44139C41-3B29-413C-8E09-DD4D1B018BC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424339910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5252F94F-BC80-4141-BCF1-81E331EE037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182461237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8E2887F2-0366-4A14-9181-4101B372C0F7}"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335348464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AE248D21-FB6F-40B9-B945-2C5FDD1EB0C2}"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302027683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GB" dirty="0"/>
              <a:t>© ETSI 2018. All rights reserved</a:t>
            </a:r>
            <a:endParaRPr lang="en-US" dirty="0"/>
          </a:p>
        </p:txBody>
      </p:sp>
      <p:sp>
        <p:nvSpPr>
          <p:cNvPr id="6" name="Slide Number Placeholder 5"/>
          <p:cNvSpPr>
            <a:spLocks noGrp="1"/>
          </p:cNvSpPr>
          <p:nvPr>
            <p:ph type="sldNum" sz="quarter" idx="11"/>
          </p:nvPr>
        </p:nvSpPr>
        <p:spPr/>
        <p:txBody>
          <a:bodyPr/>
          <a:lstStyle>
            <a:lvl1pPr>
              <a:defRPr/>
            </a:lvl1pPr>
          </a:lstStyle>
          <a:p>
            <a:fld id="{A397F8E6-CFB9-467E-92B2-42C81399E7AD}" type="slidenum">
              <a:rPr lang="en-GB" altLang="en-US"/>
              <a:pPr/>
              <a:t>‹#›</a:t>
            </a:fld>
            <a:endParaRPr lang="en-GB" altLang="en-US"/>
          </a:p>
        </p:txBody>
      </p:sp>
    </p:spTree>
    <p:extLst>
      <p:ext uri="{BB962C8B-B14F-4D97-AF65-F5344CB8AC3E}">
        <p14:creationId xmlns:p14="http://schemas.microsoft.com/office/powerpoint/2010/main" val="90826648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GB" dirty="0"/>
              <a:t>© ETSI 2018. All rights reserved</a:t>
            </a:r>
            <a:endParaRPr lang="en-US" dirty="0"/>
          </a:p>
        </p:txBody>
      </p:sp>
      <p:sp>
        <p:nvSpPr>
          <p:cNvPr id="8" name="Slide Number Placeholder 5"/>
          <p:cNvSpPr>
            <a:spLocks noGrp="1"/>
          </p:cNvSpPr>
          <p:nvPr>
            <p:ph type="sldNum" sz="quarter" idx="11"/>
          </p:nvPr>
        </p:nvSpPr>
        <p:spPr/>
        <p:txBody>
          <a:bodyPr/>
          <a:lstStyle>
            <a:lvl1pPr>
              <a:defRPr/>
            </a:lvl1pPr>
          </a:lstStyle>
          <a:p>
            <a:fld id="{1F3E54B3-D96D-4FA5-B7A8-D219C6A59CAC}" type="slidenum">
              <a:rPr lang="en-GB" altLang="en-US"/>
              <a:pPr/>
              <a:t>‹#›</a:t>
            </a:fld>
            <a:endParaRPr lang="en-GB" altLang="en-US"/>
          </a:p>
        </p:txBody>
      </p:sp>
    </p:spTree>
    <p:extLst>
      <p:ext uri="{BB962C8B-B14F-4D97-AF65-F5344CB8AC3E}">
        <p14:creationId xmlns:p14="http://schemas.microsoft.com/office/powerpoint/2010/main" val="34484073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GB" dirty="0"/>
              <a:t>© ETSI 2018. All rights reserved</a:t>
            </a:r>
            <a:endParaRPr lang="en-US" dirty="0"/>
          </a:p>
        </p:txBody>
      </p:sp>
      <p:sp>
        <p:nvSpPr>
          <p:cNvPr id="4" name="Slide Number Placeholder 5"/>
          <p:cNvSpPr>
            <a:spLocks noGrp="1"/>
          </p:cNvSpPr>
          <p:nvPr>
            <p:ph type="sldNum" sz="quarter" idx="11"/>
          </p:nvPr>
        </p:nvSpPr>
        <p:spPr/>
        <p:txBody>
          <a:bodyPr/>
          <a:lstStyle>
            <a:lvl1pPr>
              <a:defRPr/>
            </a:lvl1pPr>
          </a:lstStyle>
          <a:p>
            <a:fld id="{0C8E810C-D595-42BF-97D8-0B792939B229}" type="slidenum">
              <a:rPr lang="en-GB" altLang="en-US"/>
              <a:pPr/>
              <a:t>‹#›</a:t>
            </a:fld>
            <a:endParaRPr lang="en-GB" altLang="en-US"/>
          </a:p>
        </p:txBody>
      </p:sp>
    </p:spTree>
    <p:extLst>
      <p:ext uri="{BB962C8B-B14F-4D97-AF65-F5344CB8AC3E}">
        <p14:creationId xmlns:p14="http://schemas.microsoft.com/office/powerpoint/2010/main" val="894936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GB" dirty="0"/>
              <a:t>© ETSI 2018. All rights reserved</a:t>
            </a:r>
            <a:endParaRPr lang="en-US" dirty="0"/>
          </a:p>
        </p:txBody>
      </p:sp>
      <p:sp>
        <p:nvSpPr>
          <p:cNvPr id="3" name="Slide Number Placeholder 5"/>
          <p:cNvSpPr>
            <a:spLocks noGrp="1"/>
          </p:cNvSpPr>
          <p:nvPr>
            <p:ph type="sldNum" sz="quarter" idx="11"/>
          </p:nvPr>
        </p:nvSpPr>
        <p:spPr/>
        <p:txBody>
          <a:bodyPr/>
          <a:lstStyle>
            <a:lvl1pPr>
              <a:defRPr/>
            </a:lvl1pPr>
          </a:lstStyle>
          <a:p>
            <a:fld id="{A551A276-0E9E-41B1-8C09-0D1ACD30C041}" type="slidenum">
              <a:rPr lang="en-GB" altLang="en-US"/>
              <a:pPr/>
              <a:t>‹#›</a:t>
            </a:fld>
            <a:endParaRPr lang="en-GB" altLang="en-US"/>
          </a:p>
        </p:txBody>
      </p:sp>
    </p:spTree>
    <p:extLst>
      <p:ext uri="{BB962C8B-B14F-4D97-AF65-F5344CB8AC3E}">
        <p14:creationId xmlns:p14="http://schemas.microsoft.com/office/powerpoint/2010/main" val="36435053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GB" dirty="0"/>
              <a:t>© ETSI 2018. All rights reserved</a:t>
            </a:r>
            <a:endParaRPr lang="en-US" dirty="0"/>
          </a:p>
        </p:txBody>
      </p:sp>
      <p:sp>
        <p:nvSpPr>
          <p:cNvPr id="5" name="Slide Number Placeholder 5"/>
          <p:cNvSpPr>
            <a:spLocks noGrp="1"/>
          </p:cNvSpPr>
          <p:nvPr>
            <p:ph type="sldNum" sz="quarter" idx="11"/>
          </p:nvPr>
        </p:nvSpPr>
        <p:spPr/>
        <p:txBody>
          <a:bodyPr/>
          <a:lstStyle>
            <a:lvl1pPr>
              <a:defRPr/>
            </a:lvl1pPr>
          </a:lstStyle>
          <a:p>
            <a:fld id="{13A81C64-F720-426A-9905-35D857D010DB}" type="slidenum">
              <a:rPr lang="en-GB" altLang="en-US"/>
              <a:pPr/>
              <a:t>‹#›</a:t>
            </a:fld>
            <a:endParaRPr lang="en-GB" altLang="en-US"/>
          </a:p>
        </p:txBody>
      </p:sp>
    </p:spTree>
    <p:extLst>
      <p:ext uri="{BB962C8B-B14F-4D97-AF65-F5344CB8AC3E}">
        <p14:creationId xmlns:p14="http://schemas.microsoft.com/office/powerpoint/2010/main" val="13633317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4339A1A-A8C8-4C85-85E2-A3000A83477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420995275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AC1FF3BD-4F8A-4378-9054-8944CB3AA9D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165122025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2EF2093-7CA3-4E5D-B16D-F23DCF5F8F51}"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344511186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E7E65587-BF21-457D-A4DE-28D957A55DE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41349657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79762CB-E06A-4077-9E96-AA95C5D1DAF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24145722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2C5082D2-D004-439D-BA72-CCD80C939B1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Tree>
    <p:extLst>
      <p:ext uri="{BB962C8B-B14F-4D97-AF65-F5344CB8AC3E}">
        <p14:creationId xmlns:p14="http://schemas.microsoft.com/office/powerpoint/2010/main" val="12103307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Calibri" pitchFamily="34" charset="0"/>
                <a:cs typeface="Calibri" pitchFamily="34" charset="0"/>
              </a:defRPr>
            </a:lvl1pPr>
          </a:lstStyle>
          <a:p>
            <a:pPr>
              <a:defRPr/>
            </a:pPr>
            <a:r>
              <a:rPr lang="en-GB" dirty="0"/>
              <a:t>© ETSI 2018. All rights reserved</a:t>
            </a:r>
            <a:endParaRPr lang="en-US" dirty="0"/>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EB4E3"/>
                </a:solidFill>
              </a:defRPr>
            </a:lvl1pPr>
          </a:lstStyle>
          <a:p>
            <a:fld id="{E55B1C7D-0550-4731-A4EA-B2285392BBD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07" r:id="rId12"/>
    <p:sldLayoutId id="2147485208" r:id="rId13"/>
    <p:sldLayoutId id="2147485209" r:id="rId14"/>
    <p:sldLayoutId id="2147485210" r:id="rId15"/>
    <p:sldLayoutId id="2147485211" r:id="rId16"/>
    <p:sldLayoutId id="2147485212" r:id="rId17"/>
    <p:sldLayoutId id="2147485213" r:id="rId18"/>
    <p:sldLayoutId id="2147485214" r:id="rId19"/>
    <p:sldLayoutId id="2147485215" r:id="rId20"/>
  </p:sldLayoutIdLst>
  <p:transition>
    <p:wipe dir="r"/>
  </p:transition>
  <p:hf hdr="0" dt="0"/>
  <p:txStyles>
    <p:titleStyle>
      <a:lvl1pPr algn="l" rtl="0" eaLnBrk="1" fontAlgn="base" hangingPunct="1">
        <a:spcBef>
          <a:spcPct val="0"/>
        </a:spcBef>
        <a:spcAft>
          <a:spcPct val="0"/>
        </a:spcAft>
        <a:defRPr sz="2800" b="1" kern="1200">
          <a:solidFill>
            <a:schemeClr val="tx2"/>
          </a:solidFill>
          <a:latin typeface="Calibri" pitchFamily="34" charset="0"/>
          <a:ea typeface="+mj-ea"/>
          <a:cs typeface="+mj-cs"/>
        </a:defRPr>
      </a:lvl1pPr>
      <a:lvl2pPr algn="l" rtl="0" eaLnBrk="1" fontAlgn="base" hangingPunct="1">
        <a:spcBef>
          <a:spcPct val="0"/>
        </a:spcBef>
        <a:spcAft>
          <a:spcPct val="0"/>
        </a:spcAft>
        <a:defRPr sz="2800" b="1">
          <a:solidFill>
            <a:schemeClr val="tx2"/>
          </a:solidFill>
          <a:latin typeface="Calibri" pitchFamily="34" charset="0"/>
        </a:defRPr>
      </a:lvl2pPr>
      <a:lvl3pPr algn="l" rtl="0" eaLnBrk="1" fontAlgn="base" hangingPunct="1">
        <a:spcBef>
          <a:spcPct val="0"/>
        </a:spcBef>
        <a:spcAft>
          <a:spcPct val="0"/>
        </a:spcAft>
        <a:defRPr sz="2800" b="1">
          <a:solidFill>
            <a:schemeClr val="tx2"/>
          </a:solidFill>
          <a:latin typeface="Calibri" pitchFamily="34" charset="0"/>
        </a:defRPr>
      </a:lvl3pPr>
      <a:lvl4pPr algn="l" rtl="0" eaLnBrk="1" fontAlgn="base" hangingPunct="1">
        <a:spcBef>
          <a:spcPct val="0"/>
        </a:spcBef>
        <a:spcAft>
          <a:spcPct val="0"/>
        </a:spcAft>
        <a:defRPr sz="2800" b="1">
          <a:solidFill>
            <a:schemeClr val="tx2"/>
          </a:solidFill>
          <a:latin typeface="Calibri" pitchFamily="34" charset="0"/>
        </a:defRPr>
      </a:lvl4pPr>
      <a:lvl5pPr algn="l" rtl="0" eaLnBrk="1" fontAlgn="base" hangingPunct="1">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90000"/>
        <a:buBlip>
          <a:blip r:embed="rId2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42950" y="4981575"/>
            <a:ext cx="8067675" cy="684213"/>
          </a:xfrm>
        </p:spPr>
        <p:txBody>
          <a:bodyPr/>
          <a:lstStyle/>
          <a:p>
            <a:pPr>
              <a:defRPr/>
            </a:pPr>
            <a:r>
              <a:rPr lang="en-GB" dirty="0"/>
              <a:t>Draft ETSI TS 119 495 </a:t>
            </a:r>
            <a:endParaRPr lang="he-IL" dirty="0"/>
          </a:p>
        </p:txBody>
      </p:sp>
      <p:sp>
        <p:nvSpPr>
          <p:cNvPr id="6" name="מציין מיקום טקסט 5"/>
          <p:cNvSpPr>
            <a:spLocks noGrp="1"/>
          </p:cNvSpPr>
          <p:nvPr>
            <p:ph type="body" idx="1"/>
          </p:nvPr>
        </p:nvSpPr>
        <p:spPr>
          <a:xfrm>
            <a:off x="742950" y="5475288"/>
            <a:ext cx="8080375" cy="514350"/>
          </a:xfrm>
        </p:spPr>
        <p:txBody>
          <a:bodyPr/>
          <a:lstStyle/>
          <a:p>
            <a:pPr>
              <a:defRPr/>
            </a:pPr>
            <a:r>
              <a:rPr lang="en-GB" b="0" dirty="0"/>
              <a:t>Annex C</a:t>
            </a:r>
            <a:endParaRPr lang="he-IL" dirty="0"/>
          </a:p>
        </p:txBody>
      </p:sp>
      <p:sp>
        <p:nvSpPr>
          <p:cNvPr id="7" name="מציין מיקום טקסט 6"/>
          <p:cNvSpPr>
            <a:spLocks noGrp="1"/>
          </p:cNvSpPr>
          <p:nvPr>
            <p:ph type="body" idx="11"/>
          </p:nvPr>
        </p:nvSpPr>
        <p:spPr>
          <a:xfrm>
            <a:off x="742950" y="6000750"/>
            <a:ext cx="8088313" cy="514350"/>
          </a:xfrm>
        </p:spPr>
        <p:txBody>
          <a:bodyPr/>
          <a:lstStyle/>
          <a:p>
            <a:pPr>
              <a:defRPr/>
            </a:pPr>
            <a:r>
              <a:rPr lang="en-US" dirty="0"/>
              <a:t>Presented by Michał Tabor	for PSD2 Workshop</a:t>
            </a:r>
            <a:endParaRPr lang="he-IL" dirty="0"/>
          </a:p>
        </p:txBody>
      </p:sp>
      <p:sp>
        <p:nvSpPr>
          <p:cNvPr id="22533"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2018. All rights reserved</a:t>
            </a:r>
            <a:endParaRPr lang="en-US" altLang="en-US" dirty="0">
              <a:solidFill>
                <a:srgbClr val="898989"/>
              </a:solidFill>
              <a:latin typeface="Calibri" panose="020F050202020403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693F-FB47-DD42-B00D-8C5DCE9BBB87}"/>
              </a:ext>
            </a:extLst>
          </p:cNvPr>
          <p:cNvSpPr>
            <a:spLocks noGrp="1"/>
          </p:cNvSpPr>
          <p:nvPr>
            <p:ph type="title"/>
          </p:nvPr>
        </p:nvSpPr>
        <p:spPr/>
        <p:txBody>
          <a:bodyPr/>
          <a:lstStyle/>
          <a:p>
            <a:r>
              <a:rPr lang="en-GB" sz="2400" dirty="0"/>
              <a:t>C.6 Provision of PSD2 Regulatory information about </a:t>
            </a:r>
            <a:br>
              <a:rPr lang="en-GB" sz="2400" dirty="0"/>
            </a:br>
            <a:r>
              <a:rPr lang="en-GB" sz="2400" dirty="0"/>
              <a:t>the PSP, if qualified TSP relies solely on </a:t>
            </a:r>
            <a:br>
              <a:rPr lang="en-GB" sz="2400" dirty="0"/>
            </a:br>
            <a:r>
              <a:rPr lang="en-GB" sz="2400" dirty="0"/>
              <a:t>the NCA Public Register</a:t>
            </a:r>
          </a:p>
        </p:txBody>
      </p:sp>
      <p:sp>
        <p:nvSpPr>
          <p:cNvPr id="3" name="Content Placeholder 2">
            <a:extLst>
              <a:ext uri="{FF2B5EF4-FFF2-40B4-BE49-F238E27FC236}">
                <a16:creationId xmlns:a16="http://schemas.microsoft.com/office/drawing/2014/main" id="{7CF0C915-7CE0-E04B-9D3E-4CB621448BF5}"/>
              </a:ext>
            </a:extLst>
          </p:cNvPr>
          <p:cNvSpPr>
            <a:spLocks noGrp="1"/>
          </p:cNvSpPr>
          <p:nvPr>
            <p:ph idx="1"/>
          </p:nvPr>
        </p:nvSpPr>
        <p:spPr/>
        <p:txBody>
          <a:bodyPr/>
          <a:lstStyle/>
          <a:p>
            <a:pPr hangingPunct="0"/>
            <a:r>
              <a:rPr lang="en-GB" dirty="0"/>
              <a:t>As per PSD2 Article 14, the NCA can provide an online Public Register containing a clear record of the PSP and associated Regulatory information (as in clause C.2).</a:t>
            </a:r>
            <a:endParaRPr lang="pl-PL" dirty="0"/>
          </a:p>
          <a:p>
            <a:pPr lvl="1" hangingPunct="0"/>
            <a:r>
              <a:rPr lang="en-GB" dirty="0"/>
              <a:t>…</a:t>
            </a:r>
          </a:p>
          <a:p>
            <a:pPr lvl="1" hangingPunct="0"/>
            <a:r>
              <a:rPr lang="en-GB" dirty="0"/>
              <a:t>Clear and Unambiguous Roles of the PSP, related to a unique Authorization Number, in the context of PSD2, shown in the form:</a:t>
            </a:r>
            <a:endParaRPr lang="pl-PL" dirty="0"/>
          </a:p>
          <a:p>
            <a:pPr lvl="2" hangingPunct="0"/>
            <a:r>
              <a:rPr lang="en-GB" dirty="0" err="1"/>
              <a:t>i</a:t>
            </a:r>
            <a:r>
              <a:rPr lang="en-GB" dirty="0"/>
              <a:t>)	account servicing (PSP_AS);</a:t>
            </a:r>
            <a:endParaRPr lang="pl-PL" dirty="0"/>
          </a:p>
          <a:p>
            <a:pPr lvl="2" hangingPunct="0"/>
            <a:r>
              <a:rPr lang="en-GB" dirty="0"/>
              <a:t>ii)	payment initiation (PSP_PI);</a:t>
            </a:r>
            <a:endParaRPr lang="pl-PL" dirty="0"/>
          </a:p>
          <a:p>
            <a:pPr lvl="2" hangingPunct="0"/>
            <a:r>
              <a:rPr lang="en-GB" dirty="0"/>
              <a:t>iii)	account information (PSP_AI);</a:t>
            </a:r>
            <a:endParaRPr lang="pl-PL" dirty="0"/>
          </a:p>
          <a:p>
            <a:pPr lvl="2" hangingPunct="0"/>
            <a:r>
              <a:rPr lang="en-GB" dirty="0"/>
              <a:t>iv)	issuing of card-based payment instruments (PSP_IC).</a:t>
            </a:r>
            <a:endParaRPr lang="pl-PL" dirty="0"/>
          </a:p>
        </p:txBody>
      </p:sp>
      <p:sp>
        <p:nvSpPr>
          <p:cNvPr id="4" name="Footer Placeholder 3">
            <a:extLst>
              <a:ext uri="{FF2B5EF4-FFF2-40B4-BE49-F238E27FC236}">
                <a16:creationId xmlns:a16="http://schemas.microsoft.com/office/drawing/2014/main" id="{7003E9A8-0452-E44A-842C-C87FC76210AF}"/>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E1759B12-EE1D-E74A-9794-CDABD6C930EB}"/>
              </a:ext>
            </a:extLst>
          </p:cNvPr>
          <p:cNvSpPr>
            <a:spLocks noGrp="1"/>
          </p:cNvSpPr>
          <p:nvPr>
            <p:ph type="sldNum" sz="quarter" idx="11"/>
          </p:nvPr>
        </p:nvSpPr>
        <p:spPr/>
        <p:txBody>
          <a:bodyPr/>
          <a:lstStyle/>
          <a:p>
            <a:fld id="{13A81C64-F720-426A-9905-35D857D010DB}" type="slidenum">
              <a:rPr lang="en-GB" altLang="en-US" smtClean="0"/>
              <a:pPr/>
              <a:t>10</a:t>
            </a:fld>
            <a:endParaRPr lang="en-GB" altLang="en-US"/>
          </a:p>
        </p:txBody>
      </p:sp>
    </p:spTree>
    <p:extLst>
      <p:ext uri="{BB962C8B-B14F-4D97-AF65-F5344CB8AC3E}">
        <p14:creationId xmlns:p14="http://schemas.microsoft.com/office/powerpoint/2010/main" val="168113800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693F-FB47-DD42-B00D-8C5DCE9BBB87}"/>
              </a:ext>
            </a:extLst>
          </p:cNvPr>
          <p:cNvSpPr>
            <a:spLocks noGrp="1"/>
          </p:cNvSpPr>
          <p:nvPr>
            <p:ph type="title"/>
          </p:nvPr>
        </p:nvSpPr>
        <p:spPr/>
        <p:txBody>
          <a:bodyPr/>
          <a:lstStyle/>
          <a:p>
            <a:r>
              <a:rPr lang="en-GB" sz="2400" dirty="0"/>
              <a:t>C.6 Provision of PSD2 Regulatory information about </a:t>
            </a:r>
            <a:br>
              <a:rPr lang="en-GB" sz="2400" dirty="0"/>
            </a:br>
            <a:r>
              <a:rPr lang="en-GB" sz="2400" dirty="0"/>
              <a:t>the PSP, if qualified TSP relies solely on </a:t>
            </a:r>
            <a:br>
              <a:rPr lang="en-GB" sz="2400" dirty="0"/>
            </a:br>
            <a:r>
              <a:rPr lang="en-GB" sz="2400" dirty="0"/>
              <a:t>the NCA Public Register</a:t>
            </a:r>
          </a:p>
        </p:txBody>
      </p:sp>
      <p:sp>
        <p:nvSpPr>
          <p:cNvPr id="3" name="Content Placeholder 2">
            <a:extLst>
              <a:ext uri="{FF2B5EF4-FFF2-40B4-BE49-F238E27FC236}">
                <a16:creationId xmlns:a16="http://schemas.microsoft.com/office/drawing/2014/main" id="{7CF0C915-7CE0-E04B-9D3E-4CB621448BF5}"/>
              </a:ext>
            </a:extLst>
          </p:cNvPr>
          <p:cNvSpPr>
            <a:spLocks noGrp="1"/>
          </p:cNvSpPr>
          <p:nvPr>
            <p:ph idx="1"/>
          </p:nvPr>
        </p:nvSpPr>
        <p:spPr/>
        <p:txBody>
          <a:bodyPr/>
          <a:lstStyle/>
          <a:p>
            <a:pPr hangingPunct="0"/>
            <a:r>
              <a:rPr lang="en-GB" dirty="0"/>
              <a:t>As per PSD2 Article 14, the NCA can provide an online Public Register containing a clear record of the PSP and associated Regulatory information (as in clause C.2).</a:t>
            </a:r>
            <a:endParaRPr lang="pl-PL" dirty="0"/>
          </a:p>
          <a:p>
            <a:pPr lvl="1" hangingPunct="0"/>
            <a:r>
              <a:rPr lang="en-GB" dirty="0"/>
              <a:t>…</a:t>
            </a:r>
          </a:p>
          <a:p>
            <a:pPr lvl="1" hangingPunct="0"/>
            <a:r>
              <a:rPr lang="en-GB" dirty="0"/>
              <a:t>If not clearly stating the Role of the PSP, in the context of PSD2, then a clear referencing table for the NCA and their Public Register, can be shown for the Payment Services Authorized for that PSP, giving a clear mapping between the Services 1-8 as shown in Annex I of PSD2 [i.2], and how the NCA expects unambiguous translation to the following roles:</a:t>
            </a:r>
          </a:p>
          <a:p>
            <a:pPr lvl="2" hangingPunct="0"/>
            <a:r>
              <a:rPr lang="en-GB" dirty="0" err="1"/>
              <a:t>i</a:t>
            </a:r>
            <a:r>
              <a:rPr lang="en-GB" dirty="0"/>
              <a:t>)  account servicing (PSP_AS);</a:t>
            </a:r>
          </a:p>
          <a:p>
            <a:pPr lvl="2" hangingPunct="0"/>
            <a:r>
              <a:rPr lang="en-GB" dirty="0"/>
              <a:t>ii) payment initiation (PSP_PI);</a:t>
            </a:r>
          </a:p>
          <a:p>
            <a:pPr lvl="2" hangingPunct="0"/>
            <a:r>
              <a:rPr lang="en-GB" dirty="0"/>
              <a:t>iii) account information (PSP_AI);</a:t>
            </a:r>
          </a:p>
          <a:p>
            <a:pPr lvl="2" hangingPunct="0"/>
            <a:r>
              <a:rPr lang="en-GB" dirty="0"/>
              <a:t>iv) issuing of card-based payment instruments (PSP_IC).</a:t>
            </a:r>
          </a:p>
        </p:txBody>
      </p:sp>
      <p:sp>
        <p:nvSpPr>
          <p:cNvPr id="4" name="Footer Placeholder 3">
            <a:extLst>
              <a:ext uri="{FF2B5EF4-FFF2-40B4-BE49-F238E27FC236}">
                <a16:creationId xmlns:a16="http://schemas.microsoft.com/office/drawing/2014/main" id="{7003E9A8-0452-E44A-842C-C87FC76210AF}"/>
              </a:ext>
            </a:extLst>
          </p:cNvPr>
          <p:cNvSpPr>
            <a:spLocks noGrp="1"/>
          </p:cNvSpPr>
          <p:nvPr>
            <p:ph type="ftr" sz="quarter" idx="10"/>
          </p:nvPr>
        </p:nvSpPr>
        <p:spPr/>
        <p:txBody>
          <a:bodyPr/>
          <a:lstStyle/>
          <a:p>
            <a:pPr>
              <a:defRPr/>
            </a:pPr>
            <a:r>
              <a:rPr lang="en-GB" dirty="0"/>
              <a:t>© ETSI 2018. All rights reserved</a:t>
            </a:r>
            <a:endParaRPr lang="en-US" dirty="0"/>
          </a:p>
        </p:txBody>
      </p:sp>
      <p:sp>
        <p:nvSpPr>
          <p:cNvPr id="5" name="Slide Number Placeholder 4">
            <a:extLst>
              <a:ext uri="{FF2B5EF4-FFF2-40B4-BE49-F238E27FC236}">
                <a16:creationId xmlns:a16="http://schemas.microsoft.com/office/drawing/2014/main" id="{E1759B12-EE1D-E74A-9794-CDABD6C930EB}"/>
              </a:ext>
            </a:extLst>
          </p:cNvPr>
          <p:cNvSpPr>
            <a:spLocks noGrp="1"/>
          </p:cNvSpPr>
          <p:nvPr>
            <p:ph type="sldNum" sz="quarter" idx="11"/>
          </p:nvPr>
        </p:nvSpPr>
        <p:spPr/>
        <p:txBody>
          <a:bodyPr/>
          <a:lstStyle/>
          <a:p>
            <a:fld id="{13A81C64-F720-426A-9905-35D857D010DB}" type="slidenum">
              <a:rPr lang="en-GB" altLang="en-US" smtClean="0"/>
              <a:pPr/>
              <a:t>11</a:t>
            </a:fld>
            <a:endParaRPr lang="en-GB" altLang="en-US"/>
          </a:p>
        </p:txBody>
      </p:sp>
    </p:spTree>
    <p:extLst>
      <p:ext uri="{BB962C8B-B14F-4D97-AF65-F5344CB8AC3E}">
        <p14:creationId xmlns:p14="http://schemas.microsoft.com/office/powerpoint/2010/main" val="243703915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0F0C-C85E-9F44-BADD-5070861A4602}"/>
              </a:ext>
            </a:extLst>
          </p:cNvPr>
          <p:cNvSpPr>
            <a:spLocks noGrp="1"/>
          </p:cNvSpPr>
          <p:nvPr>
            <p:ph type="title"/>
          </p:nvPr>
        </p:nvSpPr>
        <p:spPr/>
        <p:txBody>
          <a:bodyPr/>
          <a:lstStyle/>
          <a:p>
            <a:r>
              <a:rPr lang="en-GB" dirty="0"/>
              <a:t>C.7 How NCAs can get information about </a:t>
            </a:r>
            <a:br>
              <a:rPr lang="en-GB" dirty="0"/>
            </a:br>
            <a:r>
              <a:rPr lang="en-GB" dirty="0"/>
              <a:t>issued Certificate(s) for PSPs</a:t>
            </a:r>
          </a:p>
        </p:txBody>
      </p:sp>
      <p:sp>
        <p:nvSpPr>
          <p:cNvPr id="3" name="Content Placeholder 2">
            <a:extLst>
              <a:ext uri="{FF2B5EF4-FFF2-40B4-BE49-F238E27FC236}">
                <a16:creationId xmlns:a16="http://schemas.microsoft.com/office/drawing/2014/main" id="{2DD742DA-2B73-094F-B203-3AADA18C7F3F}"/>
              </a:ext>
            </a:extLst>
          </p:cNvPr>
          <p:cNvSpPr>
            <a:spLocks noGrp="1"/>
          </p:cNvSpPr>
          <p:nvPr>
            <p:ph idx="1"/>
          </p:nvPr>
        </p:nvSpPr>
        <p:spPr/>
        <p:txBody>
          <a:bodyPr/>
          <a:lstStyle/>
          <a:p>
            <a:pPr hangingPunct="0"/>
            <a:r>
              <a:rPr lang="en-GB" dirty="0"/>
              <a:t>For the purpose of reporting and management of Authorizations by the NCA, involving PSD2 Qualified Certificates, the following can be available to NCAs: </a:t>
            </a:r>
            <a:endParaRPr lang="pl-PL" dirty="0"/>
          </a:p>
          <a:p>
            <a:pPr lvl="1" hangingPunct="0"/>
            <a:r>
              <a:rPr lang="en-GB" dirty="0"/>
              <a:t>In the case of direct interaction between qualified TSP and NCA about the issuance of each certificate, then it is suggested that the NCA can hold records on which qualified TSP issued which certificates to which PSPs. </a:t>
            </a:r>
            <a:endParaRPr lang="pl-PL" dirty="0"/>
          </a:p>
          <a:p>
            <a:pPr lvl="1" hangingPunct="0"/>
            <a:r>
              <a:rPr lang="en-GB" u="sng" dirty="0"/>
              <a:t>The NCAs can require information about issued certificate, after certificate issuance and acceptance</a:t>
            </a:r>
            <a:r>
              <a:rPr lang="en-GB" dirty="0"/>
              <a:t>. This information could be provided by qualified TSPs or PSPs, depending on the certificate policy or certificate practice statement of the qualified TSP. </a:t>
            </a:r>
            <a:endParaRPr lang="pl-PL" dirty="0"/>
          </a:p>
          <a:p>
            <a:endParaRPr lang="en-GB" dirty="0"/>
          </a:p>
        </p:txBody>
      </p:sp>
      <p:sp>
        <p:nvSpPr>
          <p:cNvPr id="4" name="Footer Placeholder 3">
            <a:extLst>
              <a:ext uri="{FF2B5EF4-FFF2-40B4-BE49-F238E27FC236}">
                <a16:creationId xmlns:a16="http://schemas.microsoft.com/office/drawing/2014/main" id="{35942DDA-49C5-7E40-95AD-9C50118B35C2}"/>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802C5F6A-1016-FE46-9FA4-3C9B8CEC8926}"/>
              </a:ext>
            </a:extLst>
          </p:cNvPr>
          <p:cNvSpPr>
            <a:spLocks noGrp="1"/>
          </p:cNvSpPr>
          <p:nvPr>
            <p:ph type="sldNum" sz="quarter" idx="11"/>
          </p:nvPr>
        </p:nvSpPr>
        <p:spPr/>
        <p:txBody>
          <a:bodyPr/>
          <a:lstStyle/>
          <a:p>
            <a:fld id="{13A81C64-F720-426A-9905-35D857D010DB}" type="slidenum">
              <a:rPr lang="en-GB" altLang="en-US" smtClean="0"/>
              <a:pPr/>
              <a:t>12</a:t>
            </a:fld>
            <a:endParaRPr lang="en-GB" altLang="en-US"/>
          </a:p>
        </p:txBody>
      </p:sp>
    </p:spTree>
    <p:extLst>
      <p:ext uri="{BB962C8B-B14F-4D97-AF65-F5344CB8AC3E}">
        <p14:creationId xmlns:p14="http://schemas.microsoft.com/office/powerpoint/2010/main" val="283401716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EC59-5232-9D40-BF0C-9A2A2E9FFB5C}"/>
              </a:ext>
            </a:extLst>
          </p:cNvPr>
          <p:cNvSpPr>
            <a:spLocks noGrp="1"/>
          </p:cNvSpPr>
          <p:nvPr>
            <p:ph type="title"/>
          </p:nvPr>
        </p:nvSpPr>
        <p:spPr/>
        <p:txBody>
          <a:bodyPr/>
          <a:lstStyle/>
          <a:p>
            <a:r>
              <a:rPr lang="en-GB" dirty="0"/>
              <a:t>C.8 How NCA can request a TSP to revoke </a:t>
            </a:r>
            <a:br>
              <a:rPr lang="en-GB" dirty="0"/>
            </a:br>
            <a:r>
              <a:rPr lang="en-GB" dirty="0"/>
              <a:t>issued certificate</a:t>
            </a:r>
          </a:p>
        </p:txBody>
      </p:sp>
      <p:sp>
        <p:nvSpPr>
          <p:cNvPr id="3" name="Content Placeholder 2">
            <a:extLst>
              <a:ext uri="{FF2B5EF4-FFF2-40B4-BE49-F238E27FC236}">
                <a16:creationId xmlns:a16="http://schemas.microsoft.com/office/drawing/2014/main" id="{BC176340-99D8-5F46-9B6F-A60EC53B658C}"/>
              </a:ext>
            </a:extLst>
          </p:cNvPr>
          <p:cNvSpPr>
            <a:spLocks noGrp="1"/>
          </p:cNvSpPr>
          <p:nvPr>
            <p:ph idx="1"/>
          </p:nvPr>
        </p:nvSpPr>
        <p:spPr/>
        <p:txBody>
          <a:bodyPr/>
          <a:lstStyle/>
          <a:p>
            <a:pPr hangingPunct="0"/>
            <a:r>
              <a:rPr lang="en-GB" dirty="0"/>
              <a:t>An NCA can request a qualified TSP to perform a revocation of certificate(s) issued to a given PSP by that qualified TSP. This can include the following scenarios:</a:t>
            </a:r>
            <a:endParaRPr lang="pl-PL" dirty="0"/>
          </a:p>
          <a:p>
            <a:pPr lvl="1" hangingPunct="0"/>
            <a:r>
              <a:rPr lang="en-GB" dirty="0"/>
              <a:t>information in the </a:t>
            </a:r>
            <a:r>
              <a:rPr lang="en-GB" u="sng" dirty="0"/>
              <a:t>Public Registry has changed </a:t>
            </a:r>
            <a:r>
              <a:rPr lang="en-GB" dirty="0"/>
              <a:t>to substantially affect the validity of the PSD2 attributes in the certificate;</a:t>
            </a:r>
            <a:endParaRPr lang="pl-PL" dirty="0"/>
          </a:p>
          <a:p>
            <a:pPr lvl="1" hangingPunct="0"/>
            <a:r>
              <a:rPr lang="en-GB" dirty="0"/>
              <a:t>the </a:t>
            </a:r>
            <a:r>
              <a:rPr lang="en-GB" u="sng" dirty="0"/>
              <a:t>Authorization Status granted by that NCA has changed</a:t>
            </a:r>
            <a:r>
              <a:rPr lang="en-GB" dirty="0"/>
              <a:t> (e.g. that PSP is no longer Authorized).</a:t>
            </a:r>
            <a:endParaRPr lang="pl-PL" dirty="0"/>
          </a:p>
          <a:p>
            <a:endParaRPr lang="en-GB" dirty="0"/>
          </a:p>
        </p:txBody>
      </p:sp>
      <p:sp>
        <p:nvSpPr>
          <p:cNvPr id="4" name="Footer Placeholder 3">
            <a:extLst>
              <a:ext uri="{FF2B5EF4-FFF2-40B4-BE49-F238E27FC236}">
                <a16:creationId xmlns:a16="http://schemas.microsoft.com/office/drawing/2014/main" id="{01C27DA5-1B11-FA41-A941-62EC1A4D939E}"/>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433C51EB-EBE0-CA40-A086-266ED192E23C}"/>
              </a:ext>
            </a:extLst>
          </p:cNvPr>
          <p:cNvSpPr>
            <a:spLocks noGrp="1"/>
          </p:cNvSpPr>
          <p:nvPr>
            <p:ph type="sldNum" sz="quarter" idx="11"/>
          </p:nvPr>
        </p:nvSpPr>
        <p:spPr/>
        <p:txBody>
          <a:bodyPr/>
          <a:lstStyle/>
          <a:p>
            <a:fld id="{13A81C64-F720-426A-9905-35D857D010DB}" type="slidenum">
              <a:rPr lang="en-GB" altLang="en-US" smtClean="0"/>
              <a:pPr/>
              <a:t>13</a:t>
            </a:fld>
            <a:endParaRPr lang="en-GB" altLang="en-US"/>
          </a:p>
        </p:txBody>
      </p:sp>
    </p:spTree>
    <p:extLst>
      <p:ext uri="{BB962C8B-B14F-4D97-AF65-F5344CB8AC3E}">
        <p14:creationId xmlns:p14="http://schemas.microsoft.com/office/powerpoint/2010/main" val="346955463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8DAC-5220-C440-B5D3-888E199FA101}"/>
              </a:ext>
            </a:extLst>
          </p:cNvPr>
          <p:cNvSpPr>
            <a:spLocks noGrp="1"/>
          </p:cNvSpPr>
          <p:nvPr>
            <p:ph type="title"/>
          </p:nvPr>
        </p:nvSpPr>
        <p:spPr/>
        <p:txBody>
          <a:bodyPr/>
          <a:lstStyle/>
          <a:p>
            <a:r>
              <a:rPr lang="en-GB" dirty="0"/>
              <a:t>C.8 How NCA can request a TSP to revoke </a:t>
            </a:r>
            <a:br>
              <a:rPr lang="en-GB" dirty="0"/>
            </a:br>
            <a:r>
              <a:rPr lang="en-GB" dirty="0"/>
              <a:t>issued certificate</a:t>
            </a:r>
          </a:p>
        </p:txBody>
      </p:sp>
      <p:sp>
        <p:nvSpPr>
          <p:cNvPr id="3" name="Content Placeholder 2">
            <a:extLst>
              <a:ext uri="{FF2B5EF4-FFF2-40B4-BE49-F238E27FC236}">
                <a16:creationId xmlns:a16="http://schemas.microsoft.com/office/drawing/2014/main" id="{8D248C8D-5D7A-194D-9724-E6FEB004A24F}"/>
              </a:ext>
            </a:extLst>
          </p:cNvPr>
          <p:cNvSpPr>
            <a:spLocks noGrp="1"/>
          </p:cNvSpPr>
          <p:nvPr>
            <p:ph idx="1"/>
          </p:nvPr>
        </p:nvSpPr>
        <p:spPr/>
        <p:txBody>
          <a:bodyPr/>
          <a:lstStyle/>
          <a:p>
            <a:r>
              <a:rPr lang="en-GB" dirty="0"/>
              <a:t>The qualified </a:t>
            </a:r>
            <a:r>
              <a:rPr lang="en-GB" u="sng" dirty="0"/>
              <a:t>TSP will specify the content, format and the communication channels to be used to submit certificate revocation requests</a:t>
            </a:r>
            <a:r>
              <a:rPr lang="en-GB" dirty="0"/>
              <a:t> in its certificate policy. (E.g. A certificate revocation request typically identifies the certificate in question, the submitter of the request and the reason for revocation.) The qualified TSP will revoke the certificate based on a valid certificate revocation request from the NCA within 24 hours. </a:t>
            </a:r>
            <a:endParaRPr lang="pl-PL" dirty="0"/>
          </a:p>
          <a:p>
            <a:r>
              <a:rPr lang="pl-PL" dirty="0"/>
              <a:t>…</a:t>
            </a:r>
          </a:p>
          <a:p>
            <a:endParaRPr lang="en-GB" dirty="0"/>
          </a:p>
        </p:txBody>
      </p:sp>
      <p:sp>
        <p:nvSpPr>
          <p:cNvPr id="4" name="Footer Placeholder 3">
            <a:extLst>
              <a:ext uri="{FF2B5EF4-FFF2-40B4-BE49-F238E27FC236}">
                <a16:creationId xmlns:a16="http://schemas.microsoft.com/office/drawing/2014/main" id="{C9BCCCF8-7BF3-CD40-8FF5-28B60609414E}"/>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7C7A51B0-0C80-7042-94BB-20E4B08C8CFE}"/>
              </a:ext>
            </a:extLst>
          </p:cNvPr>
          <p:cNvSpPr>
            <a:spLocks noGrp="1"/>
          </p:cNvSpPr>
          <p:nvPr>
            <p:ph type="sldNum" sz="quarter" idx="11"/>
          </p:nvPr>
        </p:nvSpPr>
        <p:spPr/>
        <p:txBody>
          <a:bodyPr/>
          <a:lstStyle/>
          <a:p>
            <a:fld id="{13A81C64-F720-426A-9905-35D857D010DB}" type="slidenum">
              <a:rPr lang="en-GB" altLang="en-US" smtClean="0"/>
              <a:pPr/>
              <a:t>14</a:t>
            </a:fld>
            <a:endParaRPr lang="en-GB" altLang="en-US"/>
          </a:p>
        </p:txBody>
      </p:sp>
    </p:spTree>
    <p:extLst>
      <p:ext uri="{BB962C8B-B14F-4D97-AF65-F5344CB8AC3E}">
        <p14:creationId xmlns:p14="http://schemas.microsoft.com/office/powerpoint/2010/main" val="26123723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8DAC-5220-C440-B5D3-888E199FA101}"/>
              </a:ext>
            </a:extLst>
          </p:cNvPr>
          <p:cNvSpPr>
            <a:spLocks noGrp="1"/>
          </p:cNvSpPr>
          <p:nvPr>
            <p:ph type="title"/>
          </p:nvPr>
        </p:nvSpPr>
        <p:spPr/>
        <p:txBody>
          <a:bodyPr/>
          <a:lstStyle/>
          <a:p>
            <a:r>
              <a:rPr lang="en-GB" dirty="0"/>
              <a:t>C.8 How NCA can request a TSP to revoke </a:t>
            </a:r>
            <a:br>
              <a:rPr lang="en-GB" dirty="0"/>
            </a:br>
            <a:r>
              <a:rPr lang="en-GB" dirty="0"/>
              <a:t>issued certificate</a:t>
            </a:r>
          </a:p>
        </p:txBody>
      </p:sp>
      <p:sp>
        <p:nvSpPr>
          <p:cNvPr id="3" name="Content Placeholder 2">
            <a:extLst>
              <a:ext uri="{FF2B5EF4-FFF2-40B4-BE49-F238E27FC236}">
                <a16:creationId xmlns:a16="http://schemas.microsoft.com/office/drawing/2014/main" id="{8D248C8D-5D7A-194D-9724-E6FEB004A24F}"/>
              </a:ext>
            </a:extLst>
          </p:cNvPr>
          <p:cNvSpPr>
            <a:spLocks noGrp="1"/>
          </p:cNvSpPr>
          <p:nvPr>
            <p:ph idx="1"/>
          </p:nvPr>
        </p:nvSpPr>
        <p:spPr/>
        <p:txBody>
          <a:bodyPr/>
          <a:lstStyle/>
          <a:p>
            <a:r>
              <a:rPr lang="pl-PL" sz="2000" dirty="0"/>
              <a:t>…</a:t>
            </a:r>
          </a:p>
          <a:p>
            <a:r>
              <a:rPr lang="en-GB" sz="2000" dirty="0"/>
              <a:t>As an alternative to certificate revocation requests, the </a:t>
            </a:r>
            <a:r>
              <a:rPr lang="en-GB" sz="2000" u="sng" dirty="0"/>
              <a:t>NCA as the owner of the information can notify</a:t>
            </a:r>
            <a:r>
              <a:rPr lang="en-GB" sz="2000" dirty="0"/>
              <a:t> the qualified TSP that relevant information in its public registry has changed and it could affect the validity of the certificate. The content and format of these notifications can be agreed between the NCA and qualified TSP. The qualified TSP will investigate this notification regardless of its format. The notifications can be submitted to the qualified TSP using an agreed communication channel, however, an email address will be provided by the qualified TSP as a default means of submission. The qualified TSP revokes the certificate if it finds authentic information which violates the validity of PSD2 specific attributes in the certificate. </a:t>
            </a:r>
            <a:r>
              <a:rPr lang="en-GB" sz="2000" u="sng" dirty="0"/>
              <a:t>The processing of this notification could take longer than the 24 hours required for revocation requests. </a:t>
            </a:r>
            <a:endParaRPr lang="pl-PL" sz="2000" u="sng" dirty="0"/>
          </a:p>
          <a:p>
            <a:endParaRPr lang="en-GB" sz="2000" dirty="0"/>
          </a:p>
        </p:txBody>
      </p:sp>
      <p:sp>
        <p:nvSpPr>
          <p:cNvPr id="4" name="Footer Placeholder 3">
            <a:extLst>
              <a:ext uri="{FF2B5EF4-FFF2-40B4-BE49-F238E27FC236}">
                <a16:creationId xmlns:a16="http://schemas.microsoft.com/office/drawing/2014/main" id="{C9BCCCF8-7BF3-CD40-8FF5-28B60609414E}"/>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7C7A51B0-0C80-7042-94BB-20E4B08C8CFE}"/>
              </a:ext>
            </a:extLst>
          </p:cNvPr>
          <p:cNvSpPr>
            <a:spLocks noGrp="1"/>
          </p:cNvSpPr>
          <p:nvPr>
            <p:ph type="sldNum" sz="quarter" idx="11"/>
          </p:nvPr>
        </p:nvSpPr>
        <p:spPr/>
        <p:txBody>
          <a:bodyPr/>
          <a:lstStyle/>
          <a:p>
            <a:fld id="{13A81C64-F720-426A-9905-35D857D010DB}" type="slidenum">
              <a:rPr lang="en-GB" altLang="en-US" smtClean="0"/>
              <a:pPr/>
              <a:t>15</a:t>
            </a:fld>
            <a:endParaRPr lang="en-GB" altLang="en-US"/>
          </a:p>
        </p:txBody>
      </p:sp>
    </p:spTree>
    <p:extLst>
      <p:ext uri="{BB962C8B-B14F-4D97-AF65-F5344CB8AC3E}">
        <p14:creationId xmlns:p14="http://schemas.microsoft.com/office/powerpoint/2010/main" val="396925602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כותרת 5"/>
          <p:cNvSpPr>
            <a:spLocks noGrp="1"/>
          </p:cNvSpPr>
          <p:nvPr>
            <p:ph type="title"/>
          </p:nvPr>
        </p:nvSpPr>
        <p:spPr/>
        <p:txBody>
          <a:bodyPr/>
          <a:lstStyle/>
          <a:p>
            <a:endParaRPr lang="he-IL" altLang="en-US"/>
          </a:p>
        </p:txBody>
      </p:sp>
      <p:sp>
        <p:nvSpPr>
          <p:cNvPr id="38915" name="מציין מיקום תוכן 6"/>
          <p:cNvSpPr>
            <a:spLocks noGrp="1"/>
          </p:cNvSpPr>
          <p:nvPr>
            <p:ph idx="1"/>
          </p:nvPr>
        </p:nvSpPr>
        <p:spPr>
          <a:xfrm>
            <a:off x="457200" y="1600200"/>
            <a:ext cx="8229600" cy="3448050"/>
          </a:xfrm>
        </p:spPr>
        <p:txBody>
          <a:bodyPr/>
          <a:lstStyle/>
          <a:p>
            <a:pPr algn="ctr">
              <a:buFontTx/>
              <a:buNone/>
            </a:pPr>
            <a:r>
              <a:rPr lang="en-GB" altLang="en-US" dirty="0"/>
              <a:t>Contact Details:</a:t>
            </a:r>
          </a:p>
          <a:p>
            <a:pPr algn="ctr">
              <a:buFontTx/>
              <a:buNone/>
            </a:pPr>
            <a:endParaRPr lang="de-AT" altLang="en-US" dirty="0"/>
          </a:p>
          <a:p>
            <a:pPr algn="ctr">
              <a:buFontTx/>
              <a:buNone/>
            </a:pPr>
            <a:r>
              <a:rPr lang="pl-PL" altLang="en-US" dirty="0" err="1"/>
              <a:t>michal@tabor.waw.pl</a:t>
            </a:r>
            <a:endParaRPr lang="en-GB" altLang="en-US" dirty="0"/>
          </a:p>
          <a:p>
            <a:pPr algn="ctr">
              <a:buFontTx/>
              <a:buNone/>
            </a:pPr>
            <a:endParaRPr lang="he-IL"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067D6-A47C-46BD-9929-27A57207073A}" type="slidenum">
              <a:rPr lang="en-GB" altLang="en-US">
                <a:solidFill>
                  <a:srgbClr val="8EB4E3"/>
                </a:solidFill>
              </a:rPr>
              <a:pPr eaLnBrk="1" hangingPunct="1"/>
              <a:t>16</a:t>
            </a:fld>
            <a:endParaRPr lang="en-GB" altLang="en-US">
              <a:solidFill>
                <a:srgbClr val="8EB4E3"/>
              </a:solidFill>
            </a:endParaRPr>
          </a:p>
        </p:txBody>
      </p:sp>
      <p:sp>
        <p:nvSpPr>
          <p:cNvPr id="8" name="מלבן מעוגל 7"/>
          <p:cNvSpPr/>
          <p:nvPr/>
        </p:nvSpPr>
        <p:spPr>
          <a:xfrm>
            <a:off x="1881188" y="5208588"/>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dirty="0">
                <a:latin typeface="Calibri" pitchFamily="34" charset="0"/>
              </a:rPr>
              <a:t>Thank you!</a:t>
            </a:r>
            <a:endParaRPr lang="en-GB" sz="3200" dirty="0">
              <a:latin typeface="Calibri" pitchFamily="34" charset="0"/>
            </a:endParaRPr>
          </a:p>
        </p:txBody>
      </p:sp>
      <p:sp>
        <p:nvSpPr>
          <p:cNvPr id="3891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2018. All rights reserved</a:t>
            </a:r>
            <a:endParaRPr lang="en-US" altLang="en-US" dirty="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62BA-A6C4-824E-A184-6D46D144F148}"/>
              </a:ext>
            </a:extLst>
          </p:cNvPr>
          <p:cNvSpPr>
            <a:spLocks noGrp="1"/>
          </p:cNvSpPr>
          <p:nvPr>
            <p:ph type="title"/>
          </p:nvPr>
        </p:nvSpPr>
        <p:spPr/>
        <p:txBody>
          <a:bodyPr/>
          <a:lstStyle/>
          <a:p>
            <a:r>
              <a:rPr lang="en-GB" dirty="0"/>
              <a:t>Annex C Topics</a:t>
            </a:r>
          </a:p>
        </p:txBody>
      </p:sp>
      <p:sp>
        <p:nvSpPr>
          <p:cNvPr id="3" name="Content Placeholder 2">
            <a:extLst>
              <a:ext uri="{FF2B5EF4-FFF2-40B4-BE49-F238E27FC236}">
                <a16:creationId xmlns:a16="http://schemas.microsoft.com/office/drawing/2014/main" id="{075C81CF-C992-7944-ABCB-98ED348B7794}"/>
              </a:ext>
            </a:extLst>
          </p:cNvPr>
          <p:cNvSpPr>
            <a:spLocks noGrp="1"/>
          </p:cNvSpPr>
          <p:nvPr>
            <p:ph idx="1"/>
          </p:nvPr>
        </p:nvSpPr>
        <p:spPr/>
        <p:txBody>
          <a:bodyPr/>
          <a:lstStyle/>
          <a:p>
            <a:r>
              <a:rPr lang="en-GB" sz="2200" dirty="0"/>
              <a:t>C.1	What information is in a qualified certificate</a:t>
            </a:r>
          </a:p>
          <a:p>
            <a:r>
              <a:rPr lang="en-GB" sz="2200" dirty="0"/>
              <a:t>C.2	PSD2 specific attributes in qualified certificates</a:t>
            </a:r>
          </a:p>
          <a:p>
            <a:r>
              <a:rPr lang="en-GB" sz="2200" dirty="0"/>
              <a:t>C.3	NCA’s naming conventions</a:t>
            </a:r>
          </a:p>
          <a:p>
            <a:r>
              <a:rPr lang="en-GB" sz="2200" dirty="0"/>
              <a:t>C.4	Validation of Regulatory information about a requesting PSP</a:t>
            </a:r>
          </a:p>
          <a:p>
            <a:r>
              <a:rPr lang="en-GB" sz="2200" dirty="0"/>
              <a:t>C.5	Validation of the Authorization Status of the PSP, if qualified TSP relies solely on the NCA Public Register</a:t>
            </a:r>
          </a:p>
          <a:p>
            <a:r>
              <a:rPr lang="en-GB" sz="2200" dirty="0"/>
              <a:t>C.6	Provision of PSD2 Regulatory information about the PSP, if qualified TSP relies solely on the NCA Public Register</a:t>
            </a:r>
          </a:p>
          <a:p>
            <a:r>
              <a:rPr lang="en-GB" sz="2200" dirty="0"/>
              <a:t>C.7	How NCAs can get information about issued Certificate(s) for PSPs</a:t>
            </a:r>
          </a:p>
          <a:p>
            <a:r>
              <a:rPr lang="en-GB" sz="2200" dirty="0"/>
              <a:t>C.8	How NCA can request a TSP to revoke issued certificate</a:t>
            </a:r>
          </a:p>
        </p:txBody>
      </p:sp>
      <p:sp>
        <p:nvSpPr>
          <p:cNvPr id="4" name="Footer Placeholder 3">
            <a:extLst>
              <a:ext uri="{FF2B5EF4-FFF2-40B4-BE49-F238E27FC236}">
                <a16:creationId xmlns:a16="http://schemas.microsoft.com/office/drawing/2014/main" id="{0DD31405-D819-D143-995B-EA0A4D6C59B3}"/>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D7B30843-AC60-464F-B870-B92F52DE668A}"/>
              </a:ext>
            </a:extLst>
          </p:cNvPr>
          <p:cNvSpPr>
            <a:spLocks noGrp="1"/>
          </p:cNvSpPr>
          <p:nvPr>
            <p:ph type="sldNum" sz="quarter" idx="11"/>
          </p:nvPr>
        </p:nvSpPr>
        <p:spPr/>
        <p:txBody>
          <a:bodyPr/>
          <a:lstStyle/>
          <a:p>
            <a:fld id="{13A81C64-F720-426A-9905-35D857D010DB}" type="slidenum">
              <a:rPr lang="en-GB" altLang="en-US" smtClean="0"/>
              <a:pPr/>
              <a:t>2</a:t>
            </a:fld>
            <a:endParaRPr lang="en-GB" altLang="en-US"/>
          </a:p>
        </p:txBody>
      </p:sp>
    </p:spTree>
    <p:extLst>
      <p:ext uri="{BB962C8B-B14F-4D97-AF65-F5344CB8AC3E}">
        <p14:creationId xmlns:p14="http://schemas.microsoft.com/office/powerpoint/2010/main" val="280499342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60A7-208D-C643-87FF-16D4CF6D570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271771C-DA2F-FE4F-A673-B5290993CC5E}"/>
              </a:ext>
            </a:extLst>
          </p:cNvPr>
          <p:cNvSpPr>
            <a:spLocks noGrp="1"/>
          </p:cNvSpPr>
          <p:nvPr>
            <p:ph idx="1"/>
          </p:nvPr>
        </p:nvSpPr>
        <p:spPr/>
        <p:txBody>
          <a:bodyPr/>
          <a:lstStyle/>
          <a:p>
            <a:pPr hangingPunct="0"/>
            <a:r>
              <a:rPr lang="en-GB" sz="2200" dirty="0"/>
              <a:t>RTS [i.3] requires that payment service providers (PSPs) identify themselves when communicating and ensure the  confidentiality and the integrity of the personalized security credentials of the payment service user.</a:t>
            </a:r>
            <a:endParaRPr lang="pl-PL" sz="2200" dirty="0"/>
          </a:p>
          <a:p>
            <a:pPr hangingPunct="0"/>
            <a:r>
              <a:rPr lang="en-GB" sz="2200" dirty="0"/>
              <a:t>For this purpose, payment service providers are required to rely on:</a:t>
            </a:r>
            <a:endParaRPr lang="pl-PL" sz="2200" dirty="0"/>
          </a:p>
          <a:p>
            <a:pPr lvl="1" hangingPunct="0"/>
            <a:r>
              <a:rPr lang="en-GB" u="sng" dirty="0">
                <a:solidFill>
                  <a:srgbClr val="FF0000"/>
                </a:solidFill>
              </a:rPr>
              <a:t>qualified certificates for electronic seals</a:t>
            </a:r>
            <a:r>
              <a:rPr lang="en-GB" dirty="0"/>
              <a:t>; or </a:t>
            </a:r>
            <a:endParaRPr lang="pl-PL" dirty="0"/>
          </a:p>
          <a:p>
            <a:pPr lvl="1" hangingPunct="0"/>
            <a:r>
              <a:rPr lang="en-GB" u="sng" dirty="0">
                <a:solidFill>
                  <a:srgbClr val="FF0000"/>
                </a:solidFill>
              </a:rPr>
              <a:t>qualified certificates for website authentication</a:t>
            </a:r>
            <a:r>
              <a:rPr lang="en-GB" dirty="0"/>
              <a:t>;</a:t>
            </a:r>
            <a:endParaRPr lang="pl-PL" dirty="0"/>
          </a:p>
          <a:p>
            <a:pPr hangingPunct="0"/>
            <a:r>
              <a:rPr lang="en-GB" sz="2200" dirty="0"/>
              <a:t>as defined in the eIDAS Regulation [i.1].</a:t>
            </a:r>
            <a:endParaRPr lang="pl-PL" sz="2200" dirty="0"/>
          </a:p>
          <a:p>
            <a:pPr hangingPunct="0"/>
            <a:r>
              <a:rPr lang="en-GB" sz="2200" dirty="0"/>
              <a:t>Qualified certificates are issued by </a:t>
            </a:r>
            <a:r>
              <a:rPr lang="en-GB" sz="2200" u="sng" dirty="0"/>
              <a:t>Qualified Trust Service Providers </a:t>
            </a:r>
            <a:r>
              <a:rPr lang="en-GB" sz="2200" dirty="0"/>
              <a:t>(qualified TSPs) on request from payment service provider (PSP). It is aimed that certificates issued by qualified TSPs for PSPs are compliant with the requirements described in the present document. </a:t>
            </a:r>
            <a:endParaRPr lang="pl-PL" sz="2200" dirty="0"/>
          </a:p>
        </p:txBody>
      </p:sp>
      <p:sp>
        <p:nvSpPr>
          <p:cNvPr id="4" name="Footer Placeholder 3">
            <a:extLst>
              <a:ext uri="{FF2B5EF4-FFF2-40B4-BE49-F238E27FC236}">
                <a16:creationId xmlns:a16="http://schemas.microsoft.com/office/drawing/2014/main" id="{5D3DDBEE-0BF1-5143-A872-72B571EF4C95}"/>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BE6222AE-337F-AE46-ACB0-814DBFD848C6}"/>
              </a:ext>
            </a:extLst>
          </p:cNvPr>
          <p:cNvSpPr>
            <a:spLocks noGrp="1"/>
          </p:cNvSpPr>
          <p:nvPr>
            <p:ph type="sldNum" sz="quarter" idx="11"/>
          </p:nvPr>
        </p:nvSpPr>
        <p:spPr/>
        <p:txBody>
          <a:bodyPr/>
          <a:lstStyle/>
          <a:p>
            <a:fld id="{13A81C64-F720-426A-9905-35D857D010DB}" type="slidenum">
              <a:rPr lang="en-GB" altLang="en-US" smtClean="0"/>
              <a:pPr/>
              <a:t>3</a:t>
            </a:fld>
            <a:endParaRPr lang="en-GB" altLang="en-US"/>
          </a:p>
        </p:txBody>
      </p:sp>
    </p:spTree>
    <p:extLst>
      <p:ext uri="{BB962C8B-B14F-4D97-AF65-F5344CB8AC3E}">
        <p14:creationId xmlns:p14="http://schemas.microsoft.com/office/powerpoint/2010/main" val="163346572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D0E5-B1CF-0A4C-9B25-6CE975B7EA0E}"/>
              </a:ext>
            </a:extLst>
          </p:cNvPr>
          <p:cNvSpPr>
            <a:spLocks noGrp="1"/>
          </p:cNvSpPr>
          <p:nvPr>
            <p:ph type="title"/>
          </p:nvPr>
        </p:nvSpPr>
        <p:spPr/>
        <p:txBody>
          <a:bodyPr/>
          <a:lstStyle/>
          <a:p>
            <a:r>
              <a:rPr lang="en-GB" sz="2400" dirty="0"/>
              <a:t>C.1 What information is in a qualified certificate</a:t>
            </a:r>
          </a:p>
        </p:txBody>
      </p:sp>
      <p:sp>
        <p:nvSpPr>
          <p:cNvPr id="3" name="Content Placeholder 2">
            <a:extLst>
              <a:ext uri="{FF2B5EF4-FFF2-40B4-BE49-F238E27FC236}">
                <a16:creationId xmlns:a16="http://schemas.microsoft.com/office/drawing/2014/main" id="{70EF6FDE-C0EE-FF45-89B4-AC2983C0534A}"/>
              </a:ext>
            </a:extLst>
          </p:cNvPr>
          <p:cNvSpPr>
            <a:spLocks noGrp="1"/>
          </p:cNvSpPr>
          <p:nvPr>
            <p:ph idx="1"/>
          </p:nvPr>
        </p:nvSpPr>
        <p:spPr/>
        <p:txBody>
          <a:bodyPr/>
          <a:lstStyle/>
          <a:p>
            <a:pPr hangingPunct="0"/>
            <a:r>
              <a:rPr lang="en-GB" dirty="0"/>
              <a:t>The qualified certificate contains:</a:t>
            </a:r>
            <a:endParaRPr lang="pl-PL" dirty="0"/>
          </a:p>
          <a:p>
            <a:pPr lvl="1" hangingPunct="0"/>
            <a:r>
              <a:rPr lang="en-GB" u="sng" dirty="0"/>
              <a:t>identity information about the PSP</a:t>
            </a:r>
            <a:r>
              <a:rPr lang="en-GB" dirty="0"/>
              <a:t>, including a PSD2 specific identifier, which makes it possible to unambiguously identify the PSP;</a:t>
            </a:r>
            <a:endParaRPr lang="pl-PL" dirty="0"/>
          </a:p>
          <a:p>
            <a:pPr lvl="1" hangingPunct="0"/>
            <a:r>
              <a:rPr lang="en-GB" u="sng" dirty="0"/>
              <a:t>PSD2 specific attributes</a:t>
            </a:r>
            <a:r>
              <a:rPr lang="en-GB" dirty="0"/>
              <a:t>, which can be used by relying parties communicating with the PSP to ascertain its role(s) as authorized by the home NCA;</a:t>
            </a:r>
            <a:endParaRPr lang="pl-PL" dirty="0"/>
          </a:p>
          <a:p>
            <a:pPr lvl="1" hangingPunct="0"/>
            <a:r>
              <a:rPr lang="en-GB" dirty="0"/>
              <a:t>the public key of the PSP, which can be used to (depending on the type of certificate) validate the electronic seal or authenticate the website of the PSP.</a:t>
            </a:r>
            <a:endParaRPr lang="pl-PL" dirty="0"/>
          </a:p>
          <a:p>
            <a:pPr hangingPunct="0"/>
            <a:r>
              <a:rPr lang="en-GB" dirty="0"/>
              <a:t>The qualified certificate is a verifiable electronic document, whose integrity and authenticity is protected by the digital signature of the issuing CA and provides a level of legal assumption under eIDAS Regulation [i.1].</a:t>
            </a:r>
            <a:endParaRPr lang="pl-PL" dirty="0"/>
          </a:p>
          <a:p>
            <a:endParaRPr lang="en-GB" dirty="0"/>
          </a:p>
        </p:txBody>
      </p:sp>
      <p:sp>
        <p:nvSpPr>
          <p:cNvPr id="4" name="Footer Placeholder 3">
            <a:extLst>
              <a:ext uri="{FF2B5EF4-FFF2-40B4-BE49-F238E27FC236}">
                <a16:creationId xmlns:a16="http://schemas.microsoft.com/office/drawing/2014/main" id="{BC141812-9F14-5C41-B706-78CD68BFF5EB}"/>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2DFF61D6-2490-CC48-BB79-20DEC5BF0DD0}"/>
              </a:ext>
            </a:extLst>
          </p:cNvPr>
          <p:cNvSpPr>
            <a:spLocks noGrp="1"/>
          </p:cNvSpPr>
          <p:nvPr>
            <p:ph type="sldNum" sz="quarter" idx="11"/>
          </p:nvPr>
        </p:nvSpPr>
        <p:spPr/>
        <p:txBody>
          <a:bodyPr/>
          <a:lstStyle/>
          <a:p>
            <a:fld id="{13A81C64-F720-426A-9905-35D857D010DB}" type="slidenum">
              <a:rPr lang="en-GB" altLang="en-US" smtClean="0"/>
              <a:pPr/>
              <a:t>4</a:t>
            </a:fld>
            <a:endParaRPr lang="en-GB" altLang="en-US"/>
          </a:p>
        </p:txBody>
      </p:sp>
    </p:spTree>
    <p:extLst>
      <p:ext uri="{BB962C8B-B14F-4D97-AF65-F5344CB8AC3E}">
        <p14:creationId xmlns:p14="http://schemas.microsoft.com/office/powerpoint/2010/main" val="400371119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CB39-D02D-0F49-B6D2-140E11DB646E}"/>
              </a:ext>
            </a:extLst>
          </p:cNvPr>
          <p:cNvSpPr>
            <a:spLocks noGrp="1"/>
          </p:cNvSpPr>
          <p:nvPr>
            <p:ph type="title"/>
          </p:nvPr>
        </p:nvSpPr>
        <p:spPr/>
        <p:txBody>
          <a:bodyPr/>
          <a:lstStyle/>
          <a:p>
            <a:r>
              <a:rPr lang="en-GB" sz="2400" dirty="0"/>
              <a:t>C.2 PSD2 specific attributes in qualified certificates</a:t>
            </a:r>
          </a:p>
        </p:txBody>
      </p:sp>
      <p:sp>
        <p:nvSpPr>
          <p:cNvPr id="3" name="Content Placeholder 2">
            <a:extLst>
              <a:ext uri="{FF2B5EF4-FFF2-40B4-BE49-F238E27FC236}">
                <a16:creationId xmlns:a16="http://schemas.microsoft.com/office/drawing/2014/main" id="{93911290-AD6E-4547-A17F-76FB46DB4A2D}"/>
              </a:ext>
            </a:extLst>
          </p:cNvPr>
          <p:cNvSpPr>
            <a:spLocks noGrp="1"/>
          </p:cNvSpPr>
          <p:nvPr>
            <p:ph idx="1"/>
          </p:nvPr>
        </p:nvSpPr>
        <p:spPr/>
        <p:txBody>
          <a:bodyPr/>
          <a:lstStyle/>
          <a:p>
            <a:pPr hangingPunct="0"/>
            <a:r>
              <a:rPr lang="en-GB" dirty="0"/>
              <a:t>Qualified certificates contain PSD2 specific attributes which are:</a:t>
            </a:r>
            <a:endParaRPr lang="pl-PL" dirty="0"/>
          </a:p>
          <a:p>
            <a:pPr lvl="1" hangingPunct="0"/>
            <a:r>
              <a:rPr lang="en-GB" sz="2400" dirty="0"/>
              <a:t>authorization number;</a:t>
            </a:r>
            <a:endParaRPr lang="pl-PL" sz="2400" dirty="0"/>
          </a:p>
          <a:p>
            <a:pPr lvl="1" hangingPunct="0"/>
            <a:r>
              <a:rPr lang="en-GB" sz="2400" dirty="0"/>
              <a:t>role or roles of PSP;</a:t>
            </a:r>
            <a:endParaRPr lang="pl-PL" sz="2400" dirty="0"/>
          </a:p>
          <a:p>
            <a:pPr lvl="1" hangingPunct="0"/>
            <a:r>
              <a:rPr lang="en-GB" sz="2400" dirty="0"/>
              <a:t>NCA name (</a:t>
            </a:r>
            <a:r>
              <a:rPr lang="en-GB" sz="2400" dirty="0" err="1"/>
              <a:t>NCAName</a:t>
            </a:r>
            <a:r>
              <a:rPr lang="en-GB" sz="2400" dirty="0"/>
              <a:t>) and unique identifier (</a:t>
            </a:r>
            <a:r>
              <a:rPr lang="en-GB" sz="2400" dirty="0" err="1"/>
              <a:t>NCAId</a:t>
            </a:r>
            <a:r>
              <a:rPr lang="en-GB" sz="2400" dirty="0"/>
              <a:t>).</a:t>
            </a:r>
            <a:endParaRPr lang="pl-PL" sz="2400" dirty="0"/>
          </a:p>
          <a:p>
            <a:endParaRPr lang="en-GB" dirty="0"/>
          </a:p>
        </p:txBody>
      </p:sp>
      <p:sp>
        <p:nvSpPr>
          <p:cNvPr id="4" name="Footer Placeholder 3">
            <a:extLst>
              <a:ext uri="{FF2B5EF4-FFF2-40B4-BE49-F238E27FC236}">
                <a16:creationId xmlns:a16="http://schemas.microsoft.com/office/drawing/2014/main" id="{FBD55CD0-26B7-B941-861B-18FED506ADB9}"/>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1ABDABD9-B1AF-1E4B-95C2-BDC87E30E317}"/>
              </a:ext>
            </a:extLst>
          </p:cNvPr>
          <p:cNvSpPr>
            <a:spLocks noGrp="1"/>
          </p:cNvSpPr>
          <p:nvPr>
            <p:ph type="sldNum" sz="quarter" idx="11"/>
          </p:nvPr>
        </p:nvSpPr>
        <p:spPr/>
        <p:txBody>
          <a:bodyPr/>
          <a:lstStyle/>
          <a:p>
            <a:fld id="{13A81C64-F720-426A-9905-35D857D010DB}" type="slidenum">
              <a:rPr lang="en-GB" altLang="en-US" smtClean="0"/>
              <a:pPr/>
              <a:t>5</a:t>
            </a:fld>
            <a:endParaRPr lang="en-GB" altLang="en-US"/>
          </a:p>
        </p:txBody>
      </p:sp>
    </p:spTree>
    <p:extLst>
      <p:ext uri="{BB962C8B-B14F-4D97-AF65-F5344CB8AC3E}">
        <p14:creationId xmlns:p14="http://schemas.microsoft.com/office/powerpoint/2010/main" val="240975967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CB07-02EA-9C47-8D60-AFA3BED97A40}"/>
              </a:ext>
            </a:extLst>
          </p:cNvPr>
          <p:cNvSpPr>
            <a:spLocks noGrp="1"/>
          </p:cNvSpPr>
          <p:nvPr>
            <p:ph type="title"/>
          </p:nvPr>
        </p:nvSpPr>
        <p:spPr/>
        <p:txBody>
          <a:bodyPr/>
          <a:lstStyle/>
          <a:p>
            <a:r>
              <a:rPr lang="en-GB" dirty="0"/>
              <a:t>C.3	NCA’s naming conventions</a:t>
            </a:r>
          </a:p>
        </p:txBody>
      </p:sp>
      <p:sp>
        <p:nvSpPr>
          <p:cNvPr id="3" name="Content Placeholder 2">
            <a:extLst>
              <a:ext uri="{FF2B5EF4-FFF2-40B4-BE49-F238E27FC236}">
                <a16:creationId xmlns:a16="http://schemas.microsoft.com/office/drawing/2014/main" id="{7F9F09F5-EF43-7F49-98FF-C279E81A4351}"/>
              </a:ext>
            </a:extLst>
          </p:cNvPr>
          <p:cNvSpPr>
            <a:spLocks noGrp="1"/>
          </p:cNvSpPr>
          <p:nvPr>
            <p:ph idx="1"/>
          </p:nvPr>
        </p:nvSpPr>
        <p:spPr/>
        <p:txBody>
          <a:bodyPr/>
          <a:lstStyle/>
          <a:p>
            <a:pPr hangingPunct="0"/>
            <a:r>
              <a:rPr lang="en-GB" sz="2800" dirty="0"/>
              <a:t>The name of NCA will be included in the certificate as follows:</a:t>
            </a:r>
            <a:endParaRPr lang="pl-PL" sz="2800" dirty="0"/>
          </a:p>
          <a:p>
            <a:pPr lvl="1" hangingPunct="0"/>
            <a:r>
              <a:rPr lang="en-GB" sz="2400" u="sng" dirty="0"/>
              <a:t>NCA Long Name </a:t>
            </a:r>
            <a:r>
              <a:rPr lang="en-GB" sz="2400" dirty="0"/>
              <a:t>(English Language) Registered name - name registered in appropriate source for PSD2 NCAs (see note).</a:t>
            </a:r>
            <a:endParaRPr lang="pl-PL" sz="2400" dirty="0"/>
          </a:p>
          <a:p>
            <a:pPr lvl="1" hangingPunct="0"/>
            <a:r>
              <a:rPr lang="en-GB" sz="2800" u="sng" dirty="0"/>
              <a:t>NCA Identifier </a:t>
            </a:r>
            <a:r>
              <a:rPr lang="en-GB" sz="2400" dirty="0"/>
              <a:t>containing: </a:t>
            </a:r>
            <a:endParaRPr lang="pl-PL" sz="2400" dirty="0"/>
          </a:p>
          <a:p>
            <a:pPr lvl="2" hangingPunct="0"/>
            <a:r>
              <a:rPr lang="en-GB" sz="2000" dirty="0"/>
              <a:t>NCA Country; </a:t>
            </a:r>
            <a:endParaRPr lang="pl-PL" sz="2000" dirty="0"/>
          </a:p>
          <a:p>
            <a:pPr lvl="2" hangingPunct="0"/>
            <a:r>
              <a:rPr lang="en-GB" sz="2000" dirty="0"/>
              <a:t>2-8 character NCA identifier (A-Z uppercase only, no separator) unique within the country.</a:t>
            </a:r>
            <a:endParaRPr lang="pl-PL" sz="2000" dirty="0"/>
          </a:p>
          <a:p>
            <a:pPr hangingPunct="0"/>
            <a:endParaRPr lang="en-GB" sz="1800" dirty="0"/>
          </a:p>
          <a:p>
            <a:pPr hangingPunct="0"/>
            <a:r>
              <a:rPr lang="en-GB" sz="1800" dirty="0"/>
              <a:t>NOTE: It is expected that official NCA reference information will be published by the European Commission.</a:t>
            </a:r>
            <a:endParaRPr lang="pl-PL" sz="1800" dirty="0"/>
          </a:p>
          <a:p>
            <a:endParaRPr lang="en-GB" sz="2800" dirty="0"/>
          </a:p>
        </p:txBody>
      </p:sp>
      <p:sp>
        <p:nvSpPr>
          <p:cNvPr id="4" name="Footer Placeholder 3">
            <a:extLst>
              <a:ext uri="{FF2B5EF4-FFF2-40B4-BE49-F238E27FC236}">
                <a16:creationId xmlns:a16="http://schemas.microsoft.com/office/drawing/2014/main" id="{E2ECA2E1-A92F-CC44-9C85-9D73245D1E07}"/>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CBA81C59-A684-2D43-8BC4-3BEB5C8CD890}"/>
              </a:ext>
            </a:extLst>
          </p:cNvPr>
          <p:cNvSpPr>
            <a:spLocks noGrp="1"/>
          </p:cNvSpPr>
          <p:nvPr>
            <p:ph type="sldNum" sz="quarter" idx="11"/>
          </p:nvPr>
        </p:nvSpPr>
        <p:spPr/>
        <p:txBody>
          <a:bodyPr/>
          <a:lstStyle/>
          <a:p>
            <a:fld id="{13A81C64-F720-426A-9905-35D857D010DB}" type="slidenum">
              <a:rPr lang="en-GB" altLang="en-US" smtClean="0"/>
              <a:pPr/>
              <a:t>6</a:t>
            </a:fld>
            <a:endParaRPr lang="en-GB" altLang="en-US"/>
          </a:p>
        </p:txBody>
      </p:sp>
    </p:spTree>
    <p:extLst>
      <p:ext uri="{BB962C8B-B14F-4D97-AF65-F5344CB8AC3E}">
        <p14:creationId xmlns:p14="http://schemas.microsoft.com/office/powerpoint/2010/main" val="183848480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2F8C-81B4-E040-A591-09DFA7FD141A}"/>
              </a:ext>
            </a:extLst>
          </p:cNvPr>
          <p:cNvSpPr>
            <a:spLocks noGrp="1"/>
          </p:cNvSpPr>
          <p:nvPr>
            <p:ph type="title"/>
          </p:nvPr>
        </p:nvSpPr>
        <p:spPr/>
        <p:txBody>
          <a:bodyPr/>
          <a:lstStyle/>
          <a:p>
            <a:r>
              <a:rPr lang="en-GB" sz="2400" dirty="0"/>
              <a:t>C.4 Validation of Regulatory information about </a:t>
            </a:r>
            <a:br>
              <a:rPr lang="en-GB" sz="2400" dirty="0"/>
            </a:br>
            <a:r>
              <a:rPr lang="en-GB" sz="2400" dirty="0"/>
              <a:t>a requesting PSP </a:t>
            </a:r>
          </a:p>
        </p:txBody>
      </p:sp>
      <p:sp>
        <p:nvSpPr>
          <p:cNvPr id="3" name="Content Placeholder 2">
            <a:extLst>
              <a:ext uri="{FF2B5EF4-FFF2-40B4-BE49-F238E27FC236}">
                <a16:creationId xmlns:a16="http://schemas.microsoft.com/office/drawing/2014/main" id="{095D1805-FE87-5141-8B53-1D442D4E1AC2}"/>
              </a:ext>
            </a:extLst>
          </p:cNvPr>
          <p:cNvSpPr>
            <a:spLocks noGrp="1"/>
          </p:cNvSpPr>
          <p:nvPr>
            <p:ph idx="1"/>
          </p:nvPr>
        </p:nvSpPr>
        <p:spPr/>
        <p:txBody>
          <a:bodyPr/>
          <a:lstStyle/>
          <a:p>
            <a:pPr hangingPunct="0"/>
            <a:r>
              <a:rPr lang="en-GB" u="sng" dirty="0"/>
              <a:t>Before the issuance </a:t>
            </a:r>
            <a:r>
              <a:rPr lang="en-GB" dirty="0"/>
              <a:t>of any PSD2 certificate, the </a:t>
            </a:r>
            <a:r>
              <a:rPr lang="en-GB" u="sng" dirty="0"/>
              <a:t>qualified TSP validates the identity</a:t>
            </a:r>
            <a:r>
              <a:rPr lang="en-GB" dirty="0"/>
              <a:t> of the requesting PSP and then PSD2 specific attributes in public registry of the Home NCA. Validation  by qualified TSP is </a:t>
            </a:r>
            <a:r>
              <a:rPr lang="en-GB" u="sng" dirty="0"/>
              <a:t>based on information </a:t>
            </a:r>
            <a:r>
              <a:rPr lang="en-GB" dirty="0"/>
              <a:t>and procedure of validation </a:t>
            </a:r>
            <a:r>
              <a:rPr lang="en-GB" u="sng" dirty="0"/>
              <a:t>provided by the NCA</a:t>
            </a:r>
            <a:r>
              <a:rPr lang="en-GB" dirty="0"/>
              <a:t>.</a:t>
            </a:r>
            <a:endParaRPr lang="pl-PL" dirty="0"/>
          </a:p>
          <a:p>
            <a:pPr hangingPunct="0"/>
            <a:r>
              <a:rPr lang="en-GB" dirty="0"/>
              <a:t>The </a:t>
            </a:r>
            <a:r>
              <a:rPr lang="en-GB" u="sng" dirty="0"/>
              <a:t>NCA can provide rules for qualified TSPs </a:t>
            </a:r>
            <a:r>
              <a:rPr lang="en-GB" dirty="0"/>
              <a:t>so that there is a clear definition of how to access authorization and roles in the NCA registry (e.g. contact information or online web site) and use this information to verify those attributes (e.g. how the information provided can be related to the information to be placed in the certificate, any additional checks the qualified TSP should make directly with the NCA).</a:t>
            </a:r>
            <a:endParaRPr lang="pl-PL" dirty="0"/>
          </a:p>
        </p:txBody>
      </p:sp>
      <p:sp>
        <p:nvSpPr>
          <p:cNvPr id="4" name="Footer Placeholder 3">
            <a:extLst>
              <a:ext uri="{FF2B5EF4-FFF2-40B4-BE49-F238E27FC236}">
                <a16:creationId xmlns:a16="http://schemas.microsoft.com/office/drawing/2014/main" id="{51313027-3B6D-3440-B936-F1F62A313327}"/>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7A7059D8-F939-5B4D-AC9F-B5C23FC5709E}"/>
              </a:ext>
            </a:extLst>
          </p:cNvPr>
          <p:cNvSpPr>
            <a:spLocks noGrp="1"/>
          </p:cNvSpPr>
          <p:nvPr>
            <p:ph type="sldNum" sz="quarter" idx="11"/>
          </p:nvPr>
        </p:nvSpPr>
        <p:spPr/>
        <p:txBody>
          <a:bodyPr/>
          <a:lstStyle/>
          <a:p>
            <a:fld id="{13A81C64-F720-426A-9905-35D857D010DB}" type="slidenum">
              <a:rPr lang="en-GB" altLang="en-US" smtClean="0"/>
              <a:pPr/>
              <a:t>7</a:t>
            </a:fld>
            <a:endParaRPr lang="en-GB" altLang="en-US"/>
          </a:p>
        </p:txBody>
      </p:sp>
    </p:spTree>
    <p:extLst>
      <p:ext uri="{BB962C8B-B14F-4D97-AF65-F5344CB8AC3E}">
        <p14:creationId xmlns:p14="http://schemas.microsoft.com/office/powerpoint/2010/main" val="26752218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1F57-099F-E14C-83E5-00259D9D0B96}"/>
              </a:ext>
            </a:extLst>
          </p:cNvPr>
          <p:cNvSpPr>
            <a:spLocks noGrp="1"/>
          </p:cNvSpPr>
          <p:nvPr>
            <p:ph type="title"/>
          </p:nvPr>
        </p:nvSpPr>
        <p:spPr/>
        <p:txBody>
          <a:bodyPr/>
          <a:lstStyle/>
          <a:p>
            <a:r>
              <a:rPr lang="en-GB" sz="2400" dirty="0"/>
              <a:t>C.5 Validation of the Authorization Status of the PSP, </a:t>
            </a:r>
            <a:br>
              <a:rPr lang="en-GB" sz="2400" dirty="0"/>
            </a:br>
            <a:r>
              <a:rPr lang="en-GB" sz="2400" dirty="0"/>
              <a:t>if qualified TSP relies solely on the NCA Public Register</a:t>
            </a:r>
          </a:p>
        </p:txBody>
      </p:sp>
      <p:sp>
        <p:nvSpPr>
          <p:cNvPr id="3" name="Content Placeholder 2">
            <a:extLst>
              <a:ext uri="{FF2B5EF4-FFF2-40B4-BE49-F238E27FC236}">
                <a16:creationId xmlns:a16="http://schemas.microsoft.com/office/drawing/2014/main" id="{14BCC8AB-6B5B-914E-ADDB-4DAE34F30DF9}"/>
              </a:ext>
            </a:extLst>
          </p:cNvPr>
          <p:cNvSpPr>
            <a:spLocks noGrp="1"/>
          </p:cNvSpPr>
          <p:nvPr>
            <p:ph idx="1"/>
          </p:nvPr>
        </p:nvSpPr>
        <p:spPr/>
        <p:txBody>
          <a:bodyPr/>
          <a:lstStyle/>
          <a:p>
            <a:pPr hangingPunct="0"/>
            <a:r>
              <a:rPr lang="en-GB" dirty="0"/>
              <a:t>If no additional rules of validation are provided by the NCA, then qualified </a:t>
            </a:r>
            <a:r>
              <a:rPr lang="en-GB" u="sng" dirty="0"/>
              <a:t>TSPs rely on the NCA Public Register </a:t>
            </a:r>
            <a:r>
              <a:rPr lang="en-GB" dirty="0"/>
              <a:t>information with no direct confirmation from the NCA. In this case, the status of authorization can be shown clearly and unambiguously in the Public Register, in order to provide assurance for the qualified TSP that the PSP has a valid Authorization at the point of issuance.</a:t>
            </a:r>
            <a:endParaRPr lang="pl-PL" dirty="0"/>
          </a:p>
          <a:p>
            <a:endParaRPr lang="en-GB" dirty="0"/>
          </a:p>
        </p:txBody>
      </p:sp>
      <p:sp>
        <p:nvSpPr>
          <p:cNvPr id="4" name="Footer Placeholder 3">
            <a:extLst>
              <a:ext uri="{FF2B5EF4-FFF2-40B4-BE49-F238E27FC236}">
                <a16:creationId xmlns:a16="http://schemas.microsoft.com/office/drawing/2014/main" id="{9F84BCB2-02CD-3149-ADBA-0A8B722E0A91}"/>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EC691E39-9152-514E-BB54-D518339CCE4E}"/>
              </a:ext>
            </a:extLst>
          </p:cNvPr>
          <p:cNvSpPr>
            <a:spLocks noGrp="1"/>
          </p:cNvSpPr>
          <p:nvPr>
            <p:ph type="sldNum" sz="quarter" idx="11"/>
          </p:nvPr>
        </p:nvSpPr>
        <p:spPr/>
        <p:txBody>
          <a:bodyPr/>
          <a:lstStyle/>
          <a:p>
            <a:fld id="{13A81C64-F720-426A-9905-35D857D010DB}" type="slidenum">
              <a:rPr lang="en-GB" altLang="en-US" smtClean="0"/>
              <a:pPr/>
              <a:t>8</a:t>
            </a:fld>
            <a:endParaRPr lang="en-GB" altLang="en-US"/>
          </a:p>
        </p:txBody>
      </p:sp>
    </p:spTree>
    <p:extLst>
      <p:ext uri="{BB962C8B-B14F-4D97-AF65-F5344CB8AC3E}">
        <p14:creationId xmlns:p14="http://schemas.microsoft.com/office/powerpoint/2010/main" val="96861089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693F-FB47-DD42-B00D-8C5DCE9BBB87}"/>
              </a:ext>
            </a:extLst>
          </p:cNvPr>
          <p:cNvSpPr>
            <a:spLocks noGrp="1"/>
          </p:cNvSpPr>
          <p:nvPr>
            <p:ph type="title"/>
          </p:nvPr>
        </p:nvSpPr>
        <p:spPr/>
        <p:txBody>
          <a:bodyPr/>
          <a:lstStyle/>
          <a:p>
            <a:r>
              <a:rPr lang="en-GB" sz="2400" dirty="0"/>
              <a:t>C.6 Provision of PSD2 Regulatory information about </a:t>
            </a:r>
            <a:br>
              <a:rPr lang="en-GB" sz="2400" dirty="0"/>
            </a:br>
            <a:r>
              <a:rPr lang="en-GB" sz="2400" dirty="0"/>
              <a:t>the PSP, if qualified TSP relies solely on </a:t>
            </a:r>
            <a:br>
              <a:rPr lang="en-GB" sz="2400" dirty="0"/>
            </a:br>
            <a:r>
              <a:rPr lang="en-GB" sz="2400" dirty="0"/>
              <a:t>the NCA Public Register</a:t>
            </a:r>
          </a:p>
        </p:txBody>
      </p:sp>
      <p:sp>
        <p:nvSpPr>
          <p:cNvPr id="3" name="Content Placeholder 2">
            <a:extLst>
              <a:ext uri="{FF2B5EF4-FFF2-40B4-BE49-F238E27FC236}">
                <a16:creationId xmlns:a16="http://schemas.microsoft.com/office/drawing/2014/main" id="{7CF0C915-7CE0-E04B-9D3E-4CB621448BF5}"/>
              </a:ext>
            </a:extLst>
          </p:cNvPr>
          <p:cNvSpPr>
            <a:spLocks noGrp="1"/>
          </p:cNvSpPr>
          <p:nvPr>
            <p:ph idx="1"/>
          </p:nvPr>
        </p:nvSpPr>
        <p:spPr/>
        <p:txBody>
          <a:bodyPr/>
          <a:lstStyle/>
          <a:p>
            <a:pPr hangingPunct="0"/>
            <a:r>
              <a:rPr lang="en-GB" dirty="0"/>
              <a:t>As per PSD2 Article 14, the NCA can provide an online Public Register containing a clear record of the PSP and associated Regulatory information (as in clause C.2).</a:t>
            </a:r>
            <a:endParaRPr lang="pl-PL" dirty="0"/>
          </a:p>
          <a:p>
            <a:pPr lvl="1" hangingPunct="0"/>
            <a:r>
              <a:rPr lang="en-GB" dirty="0"/>
              <a:t>If the NCA provide the following in an public register this can be used by qualified TSPs to accurately verify, embed the information about the PSP in a Qualified Certificate as required by the RTS:</a:t>
            </a:r>
            <a:endParaRPr lang="pl-PL" dirty="0"/>
          </a:p>
          <a:p>
            <a:pPr lvl="1" hangingPunct="0"/>
            <a:r>
              <a:rPr lang="en-GB" dirty="0"/>
              <a:t>A clear definition of the sole Authorization Number to be used by the qualified TSP to represent the PSP, and how it can be identified within the registry. </a:t>
            </a:r>
            <a:endParaRPr lang="pl-PL" dirty="0"/>
          </a:p>
          <a:p>
            <a:pPr lvl="1" hangingPunct="0"/>
            <a:r>
              <a:rPr lang="pl-PL" dirty="0"/>
              <a:t>…</a:t>
            </a:r>
          </a:p>
        </p:txBody>
      </p:sp>
      <p:sp>
        <p:nvSpPr>
          <p:cNvPr id="4" name="Footer Placeholder 3">
            <a:extLst>
              <a:ext uri="{FF2B5EF4-FFF2-40B4-BE49-F238E27FC236}">
                <a16:creationId xmlns:a16="http://schemas.microsoft.com/office/drawing/2014/main" id="{7003E9A8-0452-E44A-842C-C87FC76210AF}"/>
              </a:ext>
            </a:extLst>
          </p:cNvPr>
          <p:cNvSpPr>
            <a:spLocks noGrp="1"/>
          </p:cNvSpPr>
          <p:nvPr>
            <p:ph type="ftr" sz="quarter" idx="10"/>
          </p:nvPr>
        </p:nvSpPr>
        <p:spPr/>
        <p:txBody>
          <a:bodyPr/>
          <a:lstStyle/>
          <a:p>
            <a:pPr>
              <a:defRPr/>
            </a:pPr>
            <a:r>
              <a:rPr lang="en-GB"/>
              <a:t>© ETSI 2018. All rights reserved</a:t>
            </a:r>
            <a:endParaRPr lang="en-US" dirty="0"/>
          </a:p>
        </p:txBody>
      </p:sp>
      <p:sp>
        <p:nvSpPr>
          <p:cNvPr id="5" name="Slide Number Placeholder 4">
            <a:extLst>
              <a:ext uri="{FF2B5EF4-FFF2-40B4-BE49-F238E27FC236}">
                <a16:creationId xmlns:a16="http://schemas.microsoft.com/office/drawing/2014/main" id="{E1759B12-EE1D-E74A-9794-CDABD6C930EB}"/>
              </a:ext>
            </a:extLst>
          </p:cNvPr>
          <p:cNvSpPr>
            <a:spLocks noGrp="1"/>
          </p:cNvSpPr>
          <p:nvPr>
            <p:ph type="sldNum" sz="quarter" idx="11"/>
          </p:nvPr>
        </p:nvSpPr>
        <p:spPr/>
        <p:txBody>
          <a:bodyPr/>
          <a:lstStyle/>
          <a:p>
            <a:fld id="{13A81C64-F720-426A-9905-35D857D010DB}" type="slidenum">
              <a:rPr lang="en-GB" altLang="en-US" smtClean="0"/>
              <a:pPr/>
              <a:t>9</a:t>
            </a:fld>
            <a:endParaRPr lang="en-GB" altLang="en-US"/>
          </a:p>
        </p:txBody>
      </p:sp>
    </p:spTree>
    <p:extLst>
      <p:ext uri="{BB962C8B-B14F-4D97-AF65-F5344CB8AC3E}">
        <p14:creationId xmlns:p14="http://schemas.microsoft.com/office/powerpoint/2010/main" val="639481816"/>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TSI_Present_PowerPoint.potx" id="{95E56341-0200-4401-AA46-08E119383D1C}" vid="{970F43A5-4263-404F-934D-72CA9F8612E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3E612840BD924296FB804A9C92D5B8" ma:contentTypeVersion="2" ma:contentTypeDescription="Create a new document." ma:contentTypeScope="" ma:versionID="9381af2a7a62a40898d48d6c35c23e1f">
  <xsd:schema xmlns:xsd="http://www.w3.org/2001/XMLSchema" xmlns:xs="http://www.w3.org/2001/XMLSchema" xmlns:p="http://schemas.microsoft.com/office/2006/metadata/properties" xmlns:ns2="5e315013-c7c5-490c-b4a2-3081cb9cb053" targetNamespace="http://schemas.microsoft.com/office/2006/metadata/properties" ma:root="true" ma:fieldsID="0d0df447916292eb6600f4ed02a01b53" ns2:_="">
    <xsd:import namespace="5e315013-c7c5-490c-b4a2-3081cb9cb05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15013-c7c5-490c-b4a2-3081cb9cb05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1D700B-8523-42C5-B962-939B9264F602}">
  <ds:schemaRefs>
    <ds:schemaRef ds:uri="http://schemas.microsoft.com/sharepoint/v3/contenttype/forms"/>
  </ds:schemaRefs>
</ds:datastoreItem>
</file>

<file path=customXml/itemProps2.xml><?xml version="1.0" encoding="utf-8"?>
<ds:datastoreItem xmlns:ds="http://schemas.openxmlformats.org/officeDocument/2006/customXml" ds:itemID="{5BEFCC22-7B20-46E5-89C2-2B4BA057C18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e315013-c7c5-490c-b4a2-3081cb9cb053"/>
    <ds:schemaRef ds:uri="http://www.w3.org/XML/1998/namespace"/>
  </ds:schemaRefs>
</ds:datastoreItem>
</file>

<file path=customXml/itemProps3.xml><?xml version="1.0" encoding="utf-8"?>
<ds:datastoreItem xmlns:ds="http://schemas.openxmlformats.org/officeDocument/2006/customXml" ds:itemID="{6A11E2D9-E383-4CB9-8B5E-880354783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15013-c7c5-490c-b4a2-3081cb9cb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ETSI_Present_PowerPoint</Template>
  <TotalTime>76</TotalTime>
  <Words>1527</Words>
  <Application>Microsoft Macintosh PowerPoint</Application>
  <PresentationFormat>On-screen Show (4:3)</PresentationFormat>
  <Paragraphs>115</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Draft ETSI TS 119 495 </vt:lpstr>
      <vt:lpstr>Annex C Topics</vt:lpstr>
      <vt:lpstr>Introduction</vt:lpstr>
      <vt:lpstr>C.1 What information is in a qualified certificate</vt:lpstr>
      <vt:lpstr>C.2 PSD2 specific attributes in qualified certificates</vt:lpstr>
      <vt:lpstr>C.3 NCA’s naming conventions</vt:lpstr>
      <vt:lpstr>C.4 Validation of Regulatory information about  a requesting PSP </vt:lpstr>
      <vt:lpstr>C.5 Validation of the Authorization Status of the PSP,  if qualified TSP relies solely on the NCA Public Register</vt:lpstr>
      <vt:lpstr>C.6 Provision of PSD2 Regulatory information about  the PSP, if qualified TSP relies solely on  the NCA Public Register</vt:lpstr>
      <vt:lpstr>C.6 Provision of PSD2 Regulatory information about  the PSP, if qualified TSP relies solely on  the NCA Public Register</vt:lpstr>
      <vt:lpstr>C.6 Provision of PSD2 Regulatory information about  the PSP, if qualified TSP relies solely on  the NCA Public Register</vt:lpstr>
      <vt:lpstr>C.7 How NCAs can get information about  issued Certificate(s) for PSPs</vt:lpstr>
      <vt:lpstr>C.8 How NCA can request a TSP to revoke  issued certificate</vt:lpstr>
      <vt:lpstr>C.8 How NCA can request a TSP to revoke  issued certificate</vt:lpstr>
      <vt:lpstr>C.8 How NCA can request a TSP to revoke  issued certificate</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 539 report</dc:title>
  <dc:creator>peter.lipp</dc:creator>
  <dc:description>© ETSI 2009. All rights reserved</dc:description>
  <cp:lastModifiedBy>Michal Tabor</cp:lastModifiedBy>
  <cp:revision>9</cp:revision>
  <dcterms:created xsi:type="dcterms:W3CDTF">2018-01-09T10:30:07Z</dcterms:created>
  <dcterms:modified xsi:type="dcterms:W3CDTF">2018-05-28T06:58:10Z</dcterms:modified>
  <cp:contentStatus>February 2009</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0x010100433E612840BD924296FB804A9C92D5B8</vt:lpwstr>
  </property>
</Properties>
</file>