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3"/>
    <p:sldMasterId id="2147483676" r:id="rId4"/>
    <p:sldMasterId id="2147483677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D5C96-9F97-D4A0-EF94-D661BD27762D}" v="1" dt="2023-04-25T16:52:49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eron" userId="S::frederique.cheron@etsi.org::5ca4738b-16d1-4833-9c93-4417d0e8d66e" providerId="AD" clId="Web-{F64D5C96-9F97-D4A0-EF94-D661BD27762D}"/>
    <pc:docChg chg="modSld">
      <pc:chgData name="Frederique Cheron" userId="S::frederique.cheron@etsi.org::5ca4738b-16d1-4833-9c93-4417d0e8d66e" providerId="AD" clId="Web-{F64D5C96-9F97-D4A0-EF94-D661BD27762D}" dt="2023-04-25T16:52:49.506" v="0" actId="14100"/>
      <pc:docMkLst>
        <pc:docMk/>
      </pc:docMkLst>
      <pc:sldChg chg="modSp">
        <pc:chgData name="Frederique Cheron" userId="S::frederique.cheron@etsi.org::5ca4738b-16d1-4833-9c93-4417d0e8d66e" providerId="AD" clId="Web-{F64D5C96-9F97-D4A0-EF94-D661BD27762D}" dt="2023-04-25T16:52:49.506" v="0" actId="14100"/>
        <pc:sldMkLst>
          <pc:docMk/>
          <pc:sldMk cId="0" sldId="257"/>
        </pc:sldMkLst>
        <pc:spChg chg="mod">
          <ac:chgData name="Frederique Cheron" userId="S::frederique.cheron@etsi.org::5ca4738b-16d1-4833-9c93-4417d0e8d66e" providerId="AD" clId="Web-{F64D5C96-9F97-D4A0-EF94-D661BD27762D}" dt="2023-04-25T16:52:49.506" v="0" actId="14100"/>
          <ac:spMkLst>
            <pc:docMk/>
            <pc:sldMk cId="0" sldId="257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729a1e712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3729a1e712_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3729a1e712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729a1e712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3729a1e712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3729a1e712_2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92cbb5191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392cbb5191_2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2392cbb5191_2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729a1e712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3729a1e712_2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3729a1e712_2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729a1e71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3729a1e712_2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3729a1e712_2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image">
  <p:cSld name="Cover Slide with 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65931" y="1900470"/>
            <a:ext cx="4091769" cy="8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65931" y="3110585"/>
            <a:ext cx="399216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Poppins"/>
              <a:buNone/>
              <a:defRPr sz="11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 descr="Picture placeholder 50."/>
          <p:cNvSpPr>
            <a:spLocks noGrp="1"/>
          </p:cNvSpPr>
          <p:nvPr>
            <p:ph type="pic" idx="3"/>
          </p:nvPr>
        </p:nvSpPr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59" name="Google Shape;59;p14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91448" cy="14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31" y="3642607"/>
            <a:ext cx="1665684" cy="9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1715836" y="-4342"/>
            <a:ext cx="26489" cy="21521"/>
          </a:xfrm>
          <a:custGeom>
            <a:avLst/>
            <a:gdLst/>
            <a:ahLst/>
            <a:cxnLst/>
            <a:rect l="l" t="t" r="r" b="b"/>
            <a:pathLst>
              <a:path w="35319" h="28694" extrusionOk="0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2855027" y="304808"/>
            <a:ext cx="3992165" cy="41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855027" y="1250156"/>
            <a:ext cx="5382492" cy="32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 descr="Picture Placeholder 361."/>
          <p:cNvSpPr>
            <a:spLocks noGrp="1"/>
          </p:cNvSpPr>
          <p:nvPr>
            <p:ph type="pic" idx="2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globe">
  <p:cSld name="Content Slide with glob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395383" y="1526621"/>
            <a:ext cx="3748617" cy="36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556770" y="256501"/>
            <a:ext cx="6915592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56770" y="1350000"/>
            <a:ext cx="7393923" cy="14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2"/>
          </p:nvPr>
        </p:nvSpPr>
        <p:spPr>
          <a:xfrm>
            <a:off x="556770" y="2941484"/>
            <a:ext cx="7393923" cy="155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right side image">
  <p:cSld name="Content Slide with right side im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 descr="Picture Placeholder 25."/>
          <p:cNvSpPr>
            <a:spLocks noGrp="1"/>
          </p:cNvSpPr>
          <p:nvPr>
            <p:ph type="pic" idx="2"/>
          </p:nvPr>
        </p:nvSpPr>
        <p:spPr>
          <a:xfrm>
            <a:off x="6986299" y="808059"/>
            <a:ext cx="2157701" cy="381106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19616" y="1350000"/>
            <a:ext cx="5678515" cy="13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519616" y="2941483"/>
            <a:ext cx="5678515" cy="16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996851" y="3351626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 descr="Picture Placeholder 36.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501" y="3150084"/>
            <a:ext cx="2618509" cy="81828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contact Slide">
  <p:cSld name="Questions and contact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 descr="Picture Placeholder 38."/>
          <p:cNvSpPr>
            <a:spLocks noGrp="1"/>
          </p:cNvSpPr>
          <p:nvPr>
            <p:ph type="pic" idx="2"/>
          </p:nvPr>
        </p:nvSpPr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top image">
  <p:cSld name="Content Slide with top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829389" y="256501"/>
            <a:ext cx="4671549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829389" y="1349999"/>
            <a:ext cx="5678515" cy="149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2829389" y="2941484"/>
            <a:ext cx="5678515" cy="149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 descr="Picture Placeholder 10."/>
          <p:cNvSpPr>
            <a:spLocks noGrp="1"/>
          </p:cNvSpPr>
          <p:nvPr>
            <p:ph type="pic" idx="3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asic">
  <p:cSld name="Content Slide basic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561847" y="256501"/>
            <a:ext cx="695337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561847" y="1350000"/>
            <a:ext cx="7488611" cy="14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561847" y="2941484"/>
            <a:ext cx="7488611" cy="159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-367774"/>
            <a:ext cx="3357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slide basic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with image">
  <p:cSld name="Cover Slide with 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65931" y="1900470"/>
            <a:ext cx="4091769" cy="8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65931" y="3110585"/>
            <a:ext cx="399216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Poppins"/>
              <a:buNone/>
              <a:defRPr sz="1100" b="0" i="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3" descr="Picture placeholder 50."/>
          <p:cNvSpPr>
            <a:spLocks noGrp="1"/>
          </p:cNvSpPr>
          <p:nvPr>
            <p:ph type="pic" idx="3"/>
          </p:nvPr>
        </p:nvSpPr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33" name="Google Shape;133;p23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91448" cy="14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931" y="3642607"/>
            <a:ext cx="1665684" cy="9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globe">
  <p:cSld name="Content Slide with glob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5395383" y="1526621"/>
            <a:ext cx="3748617" cy="36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556770" y="256501"/>
            <a:ext cx="6915592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556770" y="1350000"/>
            <a:ext cx="7393923" cy="14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556770" y="2941484"/>
            <a:ext cx="7393923" cy="155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right side image">
  <p:cSld name="Content Slide with right side im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 descr="Picture Placeholder 25."/>
          <p:cNvSpPr>
            <a:spLocks noGrp="1"/>
          </p:cNvSpPr>
          <p:nvPr>
            <p:ph type="pic" idx="2"/>
          </p:nvPr>
        </p:nvSpPr>
        <p:spPr>
          <a:xfrm>
            <a:off x="6986299" y="808059"/>
            <a:ext cx="2157701" cy="381106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519616" y="1350000"/>
            <a:ext cx="5678515" cy="136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3"/>
          </p:nvPr>
        </p:nvSpPr>
        <p:spPr>
          <a:xfrm>
            <a:off x="519616" y="2941483"/>
            <a:ext cx="5678515" cy="167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996851" y="3351626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 descr="Picture Placeholder 36.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8" name="Google Shape;158;p26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501" y="3150084"/>
            <a:ext cx="2618509" cy="8182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and contact Slide">
  <p:cSld name="Questions and contact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 descr="Picture Placeholder 38."/>
          <p:cNvSpPr>
            <a:spLocks noGrp="1"/>
          </p:cNvSpPr>
          <p:nvPr>
            <p:ph type="pic" idx="2"/>
          </p:nvPr>
        </p:nvSpPr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67" name="Google Shape;16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1715836" y="-4342"/>
            <a:ext cx="26489" cy="21521"/>
          </a:xfrm>
          <a:custGeom>
            <a:avLst/>
            <a:gdLst/>
            <a:ahLst/>
            <a:cxnLst/>
            <a:rect l="l" t="t" r="r" b="b"/>
            <a:pathLst>
              <a:path w="35319" h="28694" extrusionOk="0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2855027" y="304808"/>
            <a:ext cx="3992165" cy="41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2855027" y="1250156"/>
            <a:ext cx="5382492" cy="321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Calibri"/>
              <a:buChar char="•"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Char char="•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8" descr="Picture Placeholder 361."/>
          <p:cNvSpPr>
            <a:spLocks noGrp="1"/>
          </p:cNvSpPr>
          <p:nvPr>
            <p:ph type="pic" idx="2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5" name="Google Shape;175;p28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with top image">
  <p:cSld name="Content Slide with top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2829389" y="256501"/>
            <a:ext cx="4671549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2829389" y="1349999"/>
            <a:ext cx="5678515" cy="149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2829389" y="2941484"/>
            <a:ext cx="5678515" cy="149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9" descr="Picture Placeholder 10."/>
          <p:cNvSpPr>
            <a:spLocks noGrp="1"/>
          </p:cNvSpPr>
          <p:nvPr>
            <p:ph type="pic" idx="3"/>
          </p:nvPr>
        </p:nvSpPr>
        <p:spPr>
          <a:xfrm>
            <a:off x="0" y="3731"/>
            <a:ext cx="2508689" cy="255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p29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basic">
  <p:cSld name="Content Slide bas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561847" y="256501"/>
            <a:ext cx="695337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561847" y="1350000"/>
            <a:ext cx="7488611" cy="144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2"/>
          </p:nvPr>
        </p:nvSpPr>
        <p:spPr>
          <a:xfrm>
            <a:off x="561847" y="2941484"/>
            <a:ext cx="7488611" cy="159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Calibri"/>
              <a:buAutoNum type="arabicParenR"/>
              <a:defRPr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Calibri"/>
              <a:buAutoNum type="alphaLcParenR"/>
              <a:defRPr/>
            </a:lvl3pPr>
            <a:lvl4pPr marL="1828800" lvl="3" indent="-285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Font typeface="Calibri"/>
              <a:buAutoNum type="alphaLcParenR"/>
              <a:defRPr/>
            </a:lvl4pPr>
            <a:lvl5pPr marL="2286000" lvl="4" indent="-279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Calibri"/>
              <a:buAutoNum type="alphaLcParenR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0" y="-367774"/>
            <a:ext cx="3357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slide basic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26887" y="4935239"/>
            <a:ext cx="1399663" cy="17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ETSI 2023. All rights reserved.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5481" y="161622"/>
            <a:ext cx="1197756" cy="37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/>
          <p:nvPr/>
        </p:nvSpPr>
        <p:spPr>
          <a:xfrm>
            <a:off x="8745713" y="4754883"/>
            <a:ext cx="285747" cy="2857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99000" y="256501"/>
            <a:ext cx="7886700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99000" y="1250671"/>
            <a:ext cx="7886700" cy="329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999000" y="256501"/>
            <a:ext cx="7886700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999000" y="1250671"/>
            <a:ext cx="7886700" cy="329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Char char="•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alibri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3028950" y="468413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gsma.com/mobileeconomy/#key_sta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411400" y="1757900"/>
            <a:ext cx="40464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ETSI: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Acting local, being global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Cooperation is transformation</a:t>
            </a:r>
            <a:br>
              <a:rPr lang="en-GB" sz="2400" b="1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/>
          </a:p>
        </p:txBody>
      </p:sp>
      <p:pic>
        <p:nvPicPr>
          <p:cNvPr id="204" name="Google Shape;204;p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34720" y="1"/>
            <a:ext cx="4309281" cy="514350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65925" y="3187275"/>
            <a:ext cx="3992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/>
              <a:t>Presented by: Simon Hicks, Vice Chair ETSI Board</a:t>
            </a:r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2"/>
          </p:nvPr>
        </p:nvSpPr>
        <p:spPr>
          <a:xfrm>
            <a:off x="465535" y="4658607"/>
            <a:ext cx="26943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26 April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478256" y="256501"/>
            <a:ext cx="6994107" cy="85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Acting local, being global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ETSI meets the world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556775" y="1186715"/>
            <a:ext cx="7393800" cy="380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We are European in origin, but serve the globe and our continent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Many of our activities lead to global standards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Industry led, i.e. complying with WTO principles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We are a unique public/private partnership - we were created with defined ways of working and access for government and industry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Counsellor role for the European Commission and EFTA Secretariat, along with specific support and finance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Standards work to support regulatory and societal needs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Engagement by a range of stakeholders gives us a good geopolitical focus, but also gives some tension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Easy engaged by global business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Societal involvement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Stakeholder balance works, but there are tensions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From GSM to 3GPP….</a:t>
            </a:r>
            <a:endParaRPr sz="1700"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519616" y="256501"/>
            <a:ext cx="5678515" cy="50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3GPP - a transformation, but what next?</a:t>
            </a:r>
            <a:endParaRPr b="1"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1"/>
          </p:nvPr>
        </p:nvSpPr>
        <p:spPr>
          <a:xfrm>
            <a:off x="433965" y="684830"/>
            <a:ext cx="5678515" cy="300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The main standards</a:t>
            </a:r>
            <a:r>
              <a:rPr lang="en-GB" sz="1700">
                <a:solidFill>
                  <a:srgbClr val="FF0000"/>
                </a:solidFill>
              </a:rPr>
              <a:t> </a:t>
            </a:r>
            <a:r>
              <a:rPr lang="en-GB" sz="1700"/>
              <a:t>body for mobile communications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Starting from ETSI, working with other regional SDOs - collaboration and concession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You cannot have it all your own way, but you can keep your identity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Your tools and organisation can be good, but they need to work for your members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Getting a wider circle of friends, without conflict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Can we build new ways of working that are more effective, better and faster?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-GB" sz="1700"/>
              <a:t>The challenge of the software environment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3"/>
          </p:nvPr>
        </p:nvSpPr>
        <p:spPr>
          <a:xfrm flipH="1">
            <a:off x="348315" y="2954350"/>
            <a:ext cx="171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GB"/>
              <a:t>	</a:t>
            </a:r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782" y="543179"/>
            <a:ext cx="2860218" cy="154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782" y="2077025"/>
            <a:ext cx="2860218" cy="149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8607" y="3634735"/>
            <a:ext cx="2860218" cy="150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2823" y="3634734"/>
            <a:ext cx="2866654" cy="1508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 txBox="1"/>
          <p:nvPr/>
        </p:nvSpPr>
        <p:spPr>
          <a:xfrm>
            <a:off x="96169" y="4366260"/>
            <a:ext cx="28666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GB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https://www.gsma.com/mobileeconomy/#key_stats</a:t>
            </a:r>
            <a:r>
              <a:rPr lang="en-GB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003622" y="3390314"/>
            <a:ext cx="4670290" cy="41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/>
              <a:t>Thank you for your attention</a:t>
            </a:r>
            <a:endParaRPr/>
          </a:p>
        </p:txBody>
      </p:sp>
      <p:pic>
        <p:nvPicPr>
          <p:cNvPr id="235" name="Google Shape;235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2571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5931534" y="4705274"/>
            <a:ext cx="1206100" cy="3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Follow us on: </a:t>
            </a:r>
            <a:endParaRPr sz="1100"/>
          </a:p>
        </p:txBody>
      </p:sp>
      <p:pic>
        <p:nvPicPr>
          <p:cNvPr id="237" name="Google Shape;237;p34" descr="LinkedIn Icon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8608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 descr="Facebook Icon.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2738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 descr="Twitter Icon.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25095" y="4789371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 descr="YouTube Icon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27451" y="4780997"/>
            <a:ext cx="237789" cy="23778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 txBox="1">
            <a:spLocks noGrp="1"/>
          </p:cNvSpPr>
          <p:nvPr>
            <p:ph type="sldNum" idx="12"/>
          </p:nvPr>
        </p:nvSpPr>
        <p:spPr>
          <a:xfrm>
            <a:off x="8663851" y="4754883"/>
            <a:ext cx="453262" cy="2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>
            <a:spLocks noGrp="1"/>
          </p:cNvSpPr>
          <p:nvPr>
            <p:ph type="title"/>
          </p:nvPr>
        </p:nvSpPr>
        <p:spPr>
          <a:xfrm>
            <a:off x="1592068" y="1018567"/>
            <a:ext cx="5678515" cy="41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GB" b="1"/>
              <a:t>Any further questions?</a:t>
            </a:r>
            <a:br>
              <a:rPr lang="en-GB" b="1"/>
            </a:br>
            <a:endParaRPr b="1"/>
          </a:p>
        </p:txBody>
      </p:sp>
      <p:sp>
        <p:nvSpPr>
          <p:cNvPr id="248" name="Google Shape;248;p35"/>
          <p:cNvSpPr txBox="1">
            <a:spLocks noGrp="1"/>
          </p:cNvSpPr>
          <p:nvPr>
            <p:ph type="body" idx="1"/>
          </p:nvPr>
        </p:nvSpPr>
        <p:spPr>
          <a:xfrm>
            <a:off x="1592069" y="1714500"/>
            <a:ext cx="5678515" cy="97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7500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Contact me: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rPr lang="en-GB"/>
              <a:t>simon.hicks@dcms.gov.uk</a:t>
            </a:r>
            <a:endParaRPr/>
          </a:p>
        </p:txBody>
      </p:sp>
      <p:pic>
        <p:nvPicPr>
          <p:cNvPr id="249" name="Google Shape;249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854" y="2974796"/>
            <a:ext cx="9149708" cy="25883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03387BCA40E4FB0523293498AF9F9" ma:contentTypeVersion="11" ma:contentTypeDescription="Create a new document." ma:contentTypeScope="" ma:versionID="b6a496891919a8f949aafeeaa92dd0dd">
  <xsd:schema xmlns:xsd="http://www.w3.org/2001/XMLSchema" xmlns:xs="http://www.w3.org/2001/XMLSchema" xmlns:p="http://schemas.microsoft.com/office/2006/metadata/properties" xmlns:ns2="712c50fd-e8b2-4e4c-9308-0b53d74d20fa" xmlns:ns3="39815cb7-0af1-47aa-8b69-11e2afafd8f7" targetNamespace="http://schemas.microsoft.com/office/2006/metadata/properties" ma:root="true" ma:fieldsID="809fb337dc397d7f55910c3f3fe1bfd0" ns2:_="" ns3:_="">
    <xsd:import namespace="712c50fd-e8b2-4e4c-9308-0b53d74d20fa"/>
    <xsd:import namespace="39815cb7-0af1-47aa-8b69-11e2afafd8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c50fd-e8b2-4e4c-9308-0b53d74d20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d17231a-b3ba-4225-a25f-a2d4aba35ce7}" ma:internalName="TaxCatchAll" ma:showField="CatchAllData" ma:web="712c50fd-e8b2-4e4c-9308-0b53d74d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15cb7-0af1-47aa-8b69-11e2afafd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267954-A4E4-473B-8485-9E71C9E05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c50fd-e8b2-4e4c-9308-0b53d74d20fa"/>
    <ds:schemaRef ds:uri="39815cb7-0af1-47aa-8b69-11e2afafd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2D479-BFCC-488B-BF4C-B54AF3A0E0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Simple Light</vt:lpstr>
      <vt:lpstr>Office Theme</vt:lpstr>
      <vt:lpstr>Office Theme</vt:lpstr>
      <vt:lpstr>ETSI: Acting local, being global Cooperation is transformation </vt:lpstr>
      <vt:lpstr>Acting local, being global ETSI meets the world</vt:lpstr>
      <vt:lpstr>3GPP - a transformation, but what next?</vt:lpstr>
      <vt:lpstr>Thank you for your attention</vt:lpstr>
      <vt:lpstr>Any further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ETSI: Acting local, being global Cooperation is transformation </dc:title>
  <cp:revision>1</cp:revision>
  <dcterms:modified xsi:type="dcterms:W3CDTF">2023-04-25T16:52:51Z</dcterms:modified>
</cp:coreProperties>
</file>