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4" r:id="rId5"/>
  </p:sldMasterIdLst>
  <p:notesMasterIdLst>
    <p:notesMasterId r:id="rId30"/>
  </p:notesMasterIdLst>
  <p:handoutMasterIdLst>
    <p:handoutMasterId r:id="rId31"/>
  </p:handoutMasterIdLst>
  <p:sldIdLst>
    <p:sldId id="3839" r:id="rId6"/>
    <p:sldId id="22008" r:id="rId7"/>
    <p:sldId id="2134806319" r:id="rId8"/>
    <p:sldId id="22751" r:id="rId9"/>
    <p:sldId id="385" r:id="rId10"/>
    <p:sldId id="386" r:id="rId11"/>
    <p:sldId id="2145706548" r:id="rId12"/>
    <p:sldId id="2146846448" r:id="rId13"/>
    <p:sldId id="2145706621" r:id="rId14"/>
    <p:sldId id="2146846442" r:id="rId15"/>
    <p:sldId id="22752" r:id="rId16"/>
    <p:sldId id="2146846440" r:id="rId17"/>
    <p:sldId id="2146846444" r:id="rId18"/>
    <p:sldId id="2146846446" r:id="rId19"/>
    <p:sldId id="2146846438" r:id="rId20"/>
    <p:sldId id="2146846445" r:id="rId21"/>
    <p:sldId id="2146846450" r:id="rId22"/>
    <p:sldId id="2145706614" r:id="rId23"/>
    <p:sldId id="2145706634" r:id="rId24"/>
    <p:sldId id="2145706624" r:id="rId25"/>
    <p:sldId id="2146846451" r:id="rId26"/>
    <p:sldId id="2145706632" r:id="rId27"/>
    <p:sldId id="2145706631" r:id="rId28"/>
    <p:sldId id="2146846443" r:id="rId29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8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5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9"/>
    <a:srgbClr val="F5ADAD"/>
    <a:srgbClr val="58585A"/>
    <a:srgbClr val="7C7C7C"/>
    <a:srgbClr val="0058A2"/>
    <a:srgbClr val="1F497D"/>
    <a:srgbClr val="FFFF00"/>
    <a:srgbClr val="1F4B7D"/>
    <a:srgbClr val="DCDCDC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4" autoAdjust="0"/>
    <p:restoredTop sz="85176" autoAdjust="0"/>
  </p:normalViewPr>
  <p:slideViewPr>
    <p:cSldViewPr>
      <p:cViewPr varScale="1">
        <p:scale>
          <a:sx n="96" d="100"/>
          <a:sy n="96" d="100"/>
        </p:scale>
        <p:origin x="451" y="77"/>
      </p:cViewPr>
      <p:guideLst>
        <p:guide orient="horz" pos="678"/>
        <p:guide pos="2880"/>
        <p:guide orient="horz" pos="5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86"/>
    </p:cViewPr>
  </p:sorterViewPr>
  <p:notesViewPr>
    <p:cSldViewPr>
      <p:cViewPr varScale="1">
        <p:scale>
          <a:sx n="98" d="100"/>
          <a:sy n="98" d="100"/>
        </p:scale>
        <p:origin x="-35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04929-0CB8-4C8F-B35E-07CE3AFAB9F7}" type="datetimeFigureOut">
              <a:rPr lang="fr-CH" smtClean="0"/>
              <a:t>26.04.2023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42417-273F-4C42-B2FF-65DB4A2BE73C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92325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7E8E0-0D3D-41CA-8D25-F5788B785494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76D2D-CF9E-47DC-A4C3-3C5A97CA60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3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FE7A-8EF3-4502-8788-3F64DADF0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78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7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all-electric system needs also connectivity and automation which will be shown later on. Therefore IEC called is the all-electric and connected society (AECS).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5A-4229-49BB-BF45-38BAD0652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052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Suggested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ahG</a:t>
            </a:r>
            <a:r>
              <a:rPr lang="de-DE" dirty="0"/>
              <a:t> 95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1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graphic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automation</a:t>
            </a:r>
            <a:r>
              <a:rPr lang="de-DE" dirty="0"/>
              <a:t> and </a:t>
            </a:r>
            <a:r>
              <a:rPr lang="de-DE" dirty="0" err="1"/>
              <a:t>connectivity</a:t>
            </a:r>
            <a:r>
              <a:rPr lang="de-DE" dirty="0"/>
              <a:t> to </a:t>
            </a:r>
            <a:r>
              <a:rPr lang="de-DE" dirty="0" err="1"/>
              <a:t>contral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network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.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menitioned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  <a:p>
            <a:r>
              <a:rPr lang="de-DE" dirty="0" err="1"/>
              <a:t>Sector</a:t>
            </a:r>
            <a:r>
              <a:rPr lang="de-DE" dirty="0"/>
              <a:t> Coupling </a:t>
            </a:r>
            <a:r>
              <a:rPr lang="de-DE" dirty="0" err="1"/>
              <a:t>means</a:t>
            </a:r>
            <a:r>
              <a:rPr lang="de-DE" dirty="0"/>
              <a:t> intelligent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cross</a:t>
            </a:r>
            <a:r>
              <a:rPr lang="de-DE" dirty="0"/>
              <a:t> different </a:t>
            </a:r>
            <a:r>
              <a:rPr lang="de-DE" dirty="0" err="1"/>
              <a:t>sectors</a:t>
            </a:r>
            <a:r>
              <a:rPr lang="de-DE" dirty="0"/>
              <a:t> and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carriers</a:t>
            </a:r>
            <a:r>
              <a:rPr lang="de-DE" dirty="0"/>
              <a:t> (power-to-X)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4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semantic</a:t>
            </a:r>
            <a:r>
              <a:rPr lang="de-DE" dirty="0"/>
              <a:t> </a:t>
            </a:r>
            <a:r>
              <a:rPr lang="de-DE" dirty="0" err="1"/>
              <a:t>interoperability</a:t>
            </a:r>
            <a:r>
              <a:rPr lang="de-DE" dirty="0"/>
              <a:t> to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different </a:t>
            </a:r>
            <a:r>
              <a:rPr lang="de-DE" dirty="0" err="1"/>
              <a:t>sectors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2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E7B5A-4229-49BB-BF45-38BAD0652391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1217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standards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9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70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These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e. g.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4.0 </a:t>
            </a:r>
            <a:r>
              <a:rPr lang="de-DE" dirty="0" err="1"/>
              <a:t>or</a:t>
            </a:r>
            <a:r>
              <a:rPr lang="de-DE" dirty="0"/>
              <a:t> SGAM</a:t>
            </a:r>
          </a:p>
          <a:p>
            <a:r>
              <a:rPr lang="de-DE" dirty="0"/>
              <a:t>But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still </a:t>
            </a:r>
            <a:r>
              <a:rPr lang="de-DE" dirty="0" err="1"/>
              <a:t>considered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X </a:t>
            </a:r>
            <a:r>
              <a:rPr lang="de-DE" dirty="0" err="1"/>
              <a:t>achis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linear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chain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3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value</a:t>
            </a:r>
            <a:r>
              <a:rPr lang="de-DE" dirty="0"/>
              <a:t> network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an own </a:t>
            </a:r>
            <a:r>
              <a:rPr lang="de-DE" dirty="0" err="1"/>
              <a:t>layer</a:t>
            </a:r>
            <a:r>
              <a:rPr lang="de-DE" dirty="0"/>
              <a:t>. So </a:t>
            </a:r>
            <a:r>
              <a:rPr lang="de-DE" dirty="0" err="1"/>
              <a:t>the</a:t>
            </a:r>
            <a:r>
              <a:rPr lang="de-DE" dirty="0"/>
              <a:t> Y-</a:t>
            </a:r>
            <a:r>
              <a:rPr lang="de-DE" dirty="0" err="1"/>
              <a:t>achsis</a:t>
            </a:r>
            <a:r>
              <a:rPr lang="de-DE" dirty="0"/>
              <a:t> was </a:t>
            </a:r>
            <a:r>
              <a:rPr lang="de-DE" dirty="0" err="1"/>
              <a:t>moved</a:t>
            </a:r>
            <a:r>
              <a:rPr lang="de-DE" dirty="0"/>
              <a:t> to radial </a:t>
            </a:r>
            <a:r>
              <a:rPr lang="de-DE" dirty="0" err="1"/>
              <a:t>circles</a:t>
            </a:r>
            <a:r>
              <a:rPr lang="de-DE" dirty="0"/>
              <a:t>.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societal</a:t>
            </a:r>
            <a:r>
              <a:rPr lang="de-DE" dirty="0"/>
              <a:t> </a:t>
            </a:r>
            <a:r>
              <a:rPr lang="de-DE" dirty="0" err="1"/>
              <a:t>aspect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top </a:t>
            </a:r>
            <a:r>
              <a:rPr lang="de-DE" dirty="0" err="1"/>
              <a:t>layer</a:t>
            </a:r>
            <a:r>
              <a:rPr lang="de-DE" dirty="0"/>
              <a:t> and </a:t>
            </a:r>
            <a:r>
              <a:rPr lang="de-DE" dirty="0" err="1"/>
              <a:t>added</a:t>
            </a:r>
            <a:r>
              <a:rPr lang="de-DE" dirty="0"/>
              <a:t> an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technologies</a:t>
            </a:r>
            <a:r>
              <a:rPr lang="de-DE" dirty="0"/>
              <a:t>.</a:t>
            </a:r>
          </a:p>
          <a:p>
            <a:r>
              <a:rPr lang="de-DE" dirty="0"/>
              <a:t>But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a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consideration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discussed</a:t>
            </a:r>
            <a:r>
              <a:rPr lang="de-DE" dirty="0"/>
              <a:t> and </a:t>
            </a:r>
            <a:r>
              <a:rPr lang="de-DE" dirty="0" err="1"/>
              <a:t>improved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0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07811" y="4690269"/>
            <a:ext cx="6042378" cy="4443413"/>
          </a:xfrm>
        </p:spPr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de-DE" sz="2000" i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Motivation </a:t>
            </a:r>
            <a:r>
              <a:rPr lang="de-DE" sz="2000" i="1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sz="2000" i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i="1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2000" i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AECS</a:t>
            </a:r>
            <a:endParaRPr lang="de-DE" dirty="0"/>
          </a:p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E7B5A-4229-49BB-BF45-38BAD0652391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000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top </a:t>
            </a:r>
            <a:r>
              <a:rPr lang="de-DE" dirty="0" err="1"/>
              <a:t>layer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40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70224-FE03-429C-83B7-DC36E71A855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13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5A-4229-49BB-BF45-38BAD0652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6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E7B5A-4229-49BB-BF45-38BAD0652391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772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E7B5A-4229-49BB-BF45-38BAD0652391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1307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characteristic will be the electrification of applications using fossil fuels today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E7B5A-4229-49BB-BF45-38BAD0652391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882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7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IEC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already</a:t>
            </a:r>
            <a:r>
              <a:rPr lang="de-DE" sz="1200" dirty="0"/>
              <a:t> </a:t>
            </a:r>
            <a:r>
              <a:rPr lang="de-DE" sz="1200" dirty="0" err="1"/>
              <a:t>active</a:t>
            </a:r>
            <a:r>
              <a:rPr lang="de-DE" sz="1200" dirty="0"/>
              <a:t> and </a:t>
            </a:r>
            <a:r>
              <a:rPr lang="de-DE" sz="1200" dirty="0" err="1"/>
              <a:t>well</a:t>
            </a:r>
            <a:r>
              <a:rPr lang="de-DE" sz="1200" dirty="0"/>
              <a:t> </a:t>
            </a:r>
            <a:r>
              <a:rPr lang="de-DE" sz="1200" dirty="0" err="1"/>
              <a:t>positioned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AECS</a:t>
            </a:r>
            <a:endParaRPr lang="de-DE" sz="12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E7B5A-4229-49BB-BF45-38BAD0652391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755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 flip="none" rotWithShape="1">
          <a:gsLst>
            <a:gs pos="0">
              <a:srgbClr val="FFFFFF"/>
            </a:gs>
            <a:gs pos="40000">
              <a:schemeClr val="bg1"/>
            </a:gs>
            <a:gs pos="100000">
              <a:srgbClr val="7C7C7C"/>
            </a:gs>
          </a:gsLst>
          <a:lin ang="5400000" scaled="0"/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50444" y="3723878"/>
            <a:ext cx="9216000" cy="1447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54" y="3807978"/>
            <a:ext cx="1146050" cy="13197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67545" y="1983199"/>
            <a:ext cx="80648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lang="fr-CH" sz="4000">
                <a:ln w="11430">
                  <a:solidFill>
                    <a:schemeClr val="tx2"/>
                  </a:solidFill>
                </a:ln>
                <a:solidFill>
                  <a:srgbClr val="FFC000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(change font </a:t>
            </a:r>
            <a:r>
              <a:rPr lang="en-US" dirty="0" err="1"/>
              <a:t>colour</a:t>
            </a:r>
            <a:r>
              <a:rPr lang="en-US" dirty="0"/>
              <a:t> if required)</a:t>
            </a:r>
            <a:endParaRPr lang="en-US" sz="5000" b="1" dirty="0">
              <a:ln w="11430">
                <a:solidFill>
                  <a:schemeClr val="tx2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5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2947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31168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5591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ormity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17307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32251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63951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4583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 background &amp; tex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06466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 background &amp; tex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0188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 background &amp; text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3108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backgroun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43516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ircle background &amp; text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69957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wischentitel mit Bild 1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4400"/>
          </a:xfrm>
          <a:solidFill>
            <a:srgbClr val="C7D6F1"/>
          </a:solidFill>
        </p:spPr>
        <p:txBody>
          <a:bodyPr tIns="720000" anchor="t" anchorCtr="0"/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r>
              <a:rPr lang="de-DE" noProof="0" dirty="0"/>
              <a:t>Bild oder Video auf Platzhalter ziehen</a:t>
            </a:r>
            <a:br>
              <a:rPr lang="de-DE" noProof="0" dirty="0"/>
            </a:br>
            <a:r>
              <a:rPr lang="de-DE" noProof="0" dirty="0"/>
              <a:t>oder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88000" y="3600000"/>
            <a:ext cx="7344000" cy="432000"/>
          </a:xfrm>
          <a:solidFill>
            <a:schemeClr val="bg1"/>
          </a:solidFill>
        </p:spPr>
        <p:txBody>
          <a:bodyPr wrap="none" lIns="288000" tIns="72000" rIns="288000" bIns="72000" anchor="ctr" anchorCtr="0"/>
          <a:lstStyle/>
          <a:p>
            <a:r>
              <a:rPr lang="de-DE" noProof="0"/>
              <a:t>Mastertitelformat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79664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672000" y="1080000"/>
            <a:ext cx="4896000" cy="3240000"/>
          </a:xfrm>
          <a:solidFill>
            <a:srgbClr val="EAEAEA"/>
          </a:solidFill>
          <a:ln>
            <a:solidFill>
              <a:srgbClr val="FFFFFF"/>
            </a:solidFill>
          </a:ln>
        </p:spPr>
        <p:txBody>
          <a:bodyPr lIns="180000" tIns="108000" rIns="180000" bIns="108000" anchor="ctr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76000" y="249900"/>
            <a:ext cx="7560000" cy="648000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21CDDAC-1627-4EDA-805C-E959A582276D}" type="datetime1">
              <a:rPr lang="de-DE" noProof="0" smtClean="0"/>
              <a:t>26.04.2023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/>
              <a:t>© DKE - VDE Verband der Elektrotechnik Elektronik Informationstechnik e.V.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AA1E7D3-1333-45EE-ABB9-51527D316BA3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76000" y="1080000"/>
            <a:ext cx="2952000" cy="3240000"/>
          </a:xfrm>
          <a:solidFill>
            <a:srgbClr val="C7D6F1"/>
          </a:solidFill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auf Platzhalter ziehen</a:t>
            </a:r>
            <a:br>
              <a:rPr lang="de-DE" noProof="0" dirty="0"/>
            </a:br>
            <a:r>
              <a:rPr lang="de-DE" noProof="0" dirty="0"/>
              <a:t>oder durch Klicken</a:t>
            </a:r>
            <a:br>
              <a:rPr lang="de-DE" noProof="0" dirty="0"/>
            </a:br>
            <a:r>
              <a:rPr lang="de-DE" noProof="0" dirty="0"/>
              <a:t>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23626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1F9F4-CA8B-435F-816B-B6913BD8A100}" type="datetime1">
              <a:rPr lang="de-DE" noProof="0" smtClean="0"/>
              <a:t>26.04.2023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DKE - VDE Verband der Elektrotechnik Elektronik Informationstechnik e.V.</a:t>
            </a:r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E7D3-1333-45EE-ABB9-51527D316BA3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60598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5B52-9058-4DC5-BC36-D59DDE5089E3}" type="datetime1">
              <a:rPr lang="de-DE" noProof="0" smtClean="0"/>
              <a:t>26.04.2023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DKE - VDE Verband der Elektrotechnik Elektronik Informationstechnik e.V.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E7D3-1333-45EE-ABB9-51527D316BA3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68147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180B1A-1614-EEC2-2373-CA6E32983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931" y="1900471"/>
            <a:ext cx="4091769" cy="776147"/>
          </a:xfrm>
        </p:spPr>
        <p:txBody>
          <a:bodyPr/>
          <a:lstStyle/>
          <a:p>
            <a:r>
              <a:rPr lang="en-GB" noProof="0" dirty="0"/>
              <a:t>Presentation title (1 or 2 lines)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75596C-4998-B144-B01A-8C58055AA0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931" y="3207360"/>
            <a:ext cx="3992165" cy="300083"/>
          </a:xfrm>
        </p:spPr>
        <p:txBody>
          <a:bodyPr/>
          <a:lstStyle>
            <a:lvl1pPr marL="0" indent="0">
              <a:buNone/>
              <a:defRPr sz="13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sz="150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by: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5D2B8A-99D4-BE4A-9E4D-126919EAD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535" y="4730795"/>
            <a:ext cx="2694384" cy="276999"/>
          </a:xfrm>
        </p:spPr>
        <p:txBody>
          <a:bodyPr/>
          <a:lstStyle>
            <a:lvl1pPr marL="0" indent="0">
              <a:buNone/>
              <a:defRPr sz="10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noProof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DD/MM/YYYY</a:t>
            </a:r>
          </a:p>
        </p:txBody>
      </p:sp>
      <p:sp>
        <p:nvSpPr>
          <p:cNvPr id="213" name="Picture Placeholder  212" descr="Picture placeholder 50.">
            <a:extLst>
              <a:ext uri="{FF2B5EF4-FFF2-40B4-BE49-F238E27FC236}">
                <a16:creationId xmlns:a16="http://schemas.microsoft.com/office/drawing/2014/main" id="{A057584B-BDDE-FA4E-9A8D-E58DAD1C95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4720" y="2"/>
            <a:ext cx="4309281" cy="5143502"/>
          </a:xfrm>
          <a:custGeom>
            <a:avLst/>
            <a:gdLst>
              <a:gd name="connsiteX0" fmla="*/ 392327 w 5745708"/>
              <a:gd name="connsiteY0" fmla="*/ 5096358 h 6825345"/>
              <a:gd name="connsiteX1" fmla="*/ 627227 w 5745708"/>
              <a:gd name="connsiteY1" fmla="*/ 5598436 h 6825345"/>
              <a:gd name="connsiteX2" fmla="*/ 607858 w 5745708"/>
              <a:gd name="connsiteY2" fmla="*/ 5556609 h 6825345"/>
              <a:gd name="connsiteX3" fmla="*/ 595251 w 5745708"/>
              <a:gd name="connsiteY3" fmla="*/ 5527499 h 6825345"/>
              <a:gd name="connsiteX4" fmla="*/ 589787 w 5745708"/>
              <a:gd name="connsiteY4" fmla="*/ 5514123 h 6825345"/>
              <a:gd name="connsiteX5" fmla="*/ 598291 w 5745708"/>
              <a:gd name="connsiteY5" fmla="*/ 5528774 h 6825345"/>
              <a:gd name="connsiteX6" fmla="*/ 617957 w 5745708"/>
              <a:gd name="connsiteY6" fmla="*/ 5560438 h 6825345"/>
              <a:gd name="connsiteX7" fmla="*/ 647380 w 5745708"/>
              <a:gd name="connsiteY7" fmla="*/ 5606071 h 6825345"/>
              <a:gd name="connsiteX8" fmla="*/ 628460 w 5745708"/>
              <a:gd name="connsiteY8" fmla="*/ 5556015 h 6825345"/>
              <a:gd name="connsiteX9" fmla="*/ 610793 w 5745708"/>
              <a:gd name="connsiteY9" fmla="*/ 5505575 h 6825345"/>
              <a:gd name="connsiteX10" fmla="*/ 687369 w 5745708"/>
              <a:gd name="connsiteY10" fmla="*/ 5628889 h 6825345"/>
              <a:gd name="connsiteX11" fmla="*/ 725595 w 5745708"/>
              <a:gd name="connsiteY11" fmla="*/ 5686281 h 6825345"/>
              <a:gd name="connsiteX12" fmla="*/ 765244 w 5745708"/>
              <a:gd name="connsiteY12" fmla="*/ 5742463 h 6825345"/>
              <a:gd name="connsiteX13" fmla="*/ 729464 w 5745708"/>
              <a:gd name="connsiteY13" fmla="*/ 5684432 h 6825345"/>
              <a:gd name="connsiteX14" fmla="*/ 715646 w 5745708"/>
              <a:gd name="connsiteY14" fmla="*/ 5645857 h 6825345"/>
              <a:gd name="connsiteX15" fmla="*/ 734418 w 5745708"/>
              <a:gd name="connsiteY15" fmla="*/ 5656043 h 6825345"/>
              <a:gd name="connsiteX16" fmla="*/ 868417 w 5745708"/>
              <a:gd name="connsiteY16" fmla="*/ 5825800 h 6825345"/>
              <a:gd name="connsiteX17" fmla="*/ 836783 w 5745708"/>
              <a:gd name="connsiteY17" fmla="*/ 5757092 h 6825345"/>
              <a:gd name="connsiteX18" fmla="*/ 945165 w 5745708"/>
              <a:gd name="connsiteY18" fmla="*/ 5928274 h 6825345"/>
              <a:gd name="connsiteX19" fmla="*/ 1053589 w 5745708"/>
              <a:gd name="connsiteY19" fmla="*/ 6085973 h 6825345"/>
              <a:gd name="connsiteX20" fmla="*/ 1080888 w 5745708"/>
              <a:gd name="connsiteY20" fmla="*/ 6093606 h 6825345"/>
              <a:gd name="connsiteX21" fmla="*/ 1132571 w 5745708"/>
              <a:gd name="connsiteY21" fmla="*/ 6146597 h 6825345"/>
              <a:gd name="connsiteX22" fmla="*/ 1232873 w 5745708"/>
              <a:gd name="connsiteY22" fmla="*/ 6232146 h 6825345"/>
              <a:gd name="connsiteX23" fmla="*/ 1182701 w 5745708"/>
              <a:gd name="connsiteY23" fmla="*/ 6175325 h 6825345"/>
              <a:gd name="connsiteX24" fmla="*/ 1245523 w 5745708"/>
              <a:gd name="connsiteY24" fmla="*/ 6226085 h 6825345"/>
              <a:gd name="connsiteX25" fmla="*/ 1289765 w 5745708"/>
              <a:gd name="connsiteY25" fmla="*/ 6259514 h 6825345"/>
              <a:gd name="connsiteX26" fmla="*/ 1291530 w 5745708"/>
              <a:gd name="connsiteY26" fmla="*/ 6260896 h 6825345"/>
              <a:gd name="connsiteX27" fmla="*/ 565658 w 5745708"/>
              <a:gd name="connsiteY27" fmla="*/ 5311450 h 6825345"/>
              <a:gd name="connsiteX28" fmla="*/ 474304 w 5745708"/>
              <a:gd name="connsiteY28" fmla="*/ 5177801 h 6825345"/>
              <a:gd name="connsiteX29" fmla="*/ 503749 w 5745708"/>
              <a:gd name="connsiteY29" fmla="*/ 5264603 h 6825345"/>
              <a:gd name="connsiteX30" fmla="*/ 569973 w 5745708"/>
              <a:gd name="connsiteY30" fmla="*/ 5374690 h 6825345"/>
              <a:gd name="connsiteX31" fmla="*/ 614620 w 5745708"/>
              <a:gd name="connsiteY31" fmla="*/ 5411287 h 6825345"/>
              <a:gd name="connsiteX32" fmla="*/ 655969 w 5745708"/>
              <a:gd name="connsiteY32" fmla="*/ 5503872 h 6825345"/>
              <a:gd name="connsiteX33" fmla="*/ 709566 w 5745708"/>
              <a:gd name="connsiteY33" fmla="*/ 5578449 h 6825345"/>
              <a:gd name="connsiteX34" fmla="*/ 635157 w 5745708"/>
              <a:gd name="connsiteY34" fmla="*/ 5497707 h 6825345"/>
              <a:gd name="connsiteX35" fmla="*/ 550776 w 5745708"/>
              <a:gd name="connsiteY35" fmla="*/ 5371480 h 6825345"/>
              <a:gd name="connsiteX36" fmla="*/ 392327 w 5745708"/>
              <a:gd name="connsiteY36" fmla="*/ 5096358 h 6825345"/>
              <a:gd name="connsiteX37" fmla="*/ 142610 w 5745708"/>
              <a:gd name="connsiteY37" fmla="*/ 4032592 h 6825345"/>
              <a:gd name="connsiteX38" fmla="*/ 143696 w 5745708"/>
              <a:gd name="connsiteY38" fmla="*/ 4076568 h 6825345"/>
              <a:gd name="connsiteX39" fmla="*/ 150795 w 5745708"/>
              <a:gd name="connsiteY39" fmla="*/ 4087371 h 6825345"/>
              <a:gd name="connsiteX40" fmla="*/ 142610 w 5745708"/>
              <a:gd name="connsiteY40" fmla="*/ 4032592 h 6825345"/>
              <a:gd name="connsiteX41" fmla="*/ 2002178 w 5745708"/>
              <a:gd name="connsiteY41" fmla="*/ 0 h 6825345"/>
              <a:gd name="connsiteX42" fmla="*/ 2095742 w 5745708"/>
              <a:gd name="connsiteY42" fmla="*/ 0 h 6825345"/>
              <a:gd name="connsiteX43" fmla="*/ 2079755 w 5745708"/>
              <a:gd name="connsiteY43" fmla="*/ 10531 h 6825345"/>
              <a:gd name="connsiteX44" fmla="*/ 1955810 w 5745708"/>
              <a:gd name="connsiteY44" fmla="*/ 72433 h 6825345"/>
              <a:gd name="connsiteX45" fmla="*/ 1890225 w 5745708"/>
              <a:gd name="connsiteY45" fmla="*/ 87511 h 6825345"/>
              <a:gd name="connsiteX46" fmla="*/ 1798488 w 5745708"/>
              <a:gd name="connsiteY46" fmla="*/ 152111 h 6825345"/>
              <a:gd name="connsiteX47" fmla="*/ 1776336 w 5745708"/>
              <a:gd name="connsiteY47" fmla="*/ 191175 h 6825345"/>
              <a:gd name="connsiteX48" fmla="*/ 1846068 w 5745708"/>
              <a:gd name="connsiteY48" fmla="*/ 160023 h 6825345"/>
              <a:gd name="connsiteX49" fmla="*/ 1881975 w 5745708"/>
              <a:gd name="connsiteY49" fmla="*/ 155173 h 6825345"/>
              <a:gd name="connsiteX50" fmla="*/ 2066616 w 5745708"/>
              <a:gd name="connsiteY50" fmla="*/ 35987 h 6825345"/>
              <a:gd name="connsiteX51" fmla="*/ 1869942 w 5745708"/>
              <a:gd name="connsiteY51" fmla="*/ 164870 h 6825345"/>
              <a:gd name="connsiteX52" fmla="*/ 1808480 w 5745708"/>
              <a:gd name="connsiteY52" fmla="*/ 230876 h 6825345"/>
              <a:gd name="connsiteX53" fmla="*/ 1797148 w 5745708"/>
              <a:gd name="connsiteY53" fmla="*/ 269196 h 6825345"/>
              <a:gd name="connsiteX54" fmla="*/ 1822001 w 5745708"/>
              <a:gd name="connsiteY54" fmla="*/ 278870 h 6825345"/>
              <a:gd name="connsiteX55" fmla="*/ 1869136 w 5745708"/>
              <a:gd name="connsiteY55" fmla="*/ 247845 h 6825345"/>
              <a:gd name="connsiteX56" fmla="*/ 1906169 w 5745708"/>
              <a:gd name="connsiteY56" fmla="*/ 182818 h 6825345"/>
              <a:gd name="connsiteX57" fmla="*/ 2051585 w 5745708"/>
              <a:gd name="connsiteY57" fmla="*/ 68946 h 6825345"/>
              <a:gd name="connsiteX58" fmla="*/ 2140600 w 5745708"/>
              <a:gd name="connsiteY58" fmla="*/ 10511 h 6825345"/>
              <a:gd name="connsiteX59" fmla="*/ 2157277 w 5745708"/>
              <a:gd name="connsiteY59" fmla="*/ 0 h 6825345"/>
              <a:gd name="connsiteX60" fmla="*/ 5745708 w 5745708"/>
              <a:gd name="connsiteY60" fmla="*/ 0 h 6825345"/>
              <a:gd name="connsiteX61" fmla="*/ 5745708 w 5745708"/>
              <a:gd name="connsiteY61" fmla="*/ 6825345 h 6825345"/>
              <a:gd name="connsiteX62" fmla="*/ 5555148 w 5745708"/>
              <a:gd name="connsiteY62" fmla="*/ 6825345 h 6825345"/>
              <a:gd name="connsiteX63" fmla="*/ 2217305 w 5745708"/>
              <a:gd name="connsiteY63" fmla="*/ 6825345 h 6825345"/>
              <a:gd name="connsiteX64" fmla="*/ 1967292 w 5745708"/>
              <a:gd name="connsiteY64" fmla="*/ 6825345 h 6825345"/>
              <a:gd name="connsiteX65" fmla="*/ 1887077 w 5745708"/>
              <a:gd name="connsiteY65" fmla="*/ 6823856 h 6825345"/>
              <a:gd name="connsiteX66" fmla="*/ 1891947 w 5745708"/>
              <a:gd name="connsiteY66" fmla="*/ 6825345 h 6825345"/>
              <a:gd name="connsiteX67" fmla="*/ 1823192 w 5745708"/>
              <a:gd name="connsiteY67" fmla="*/ 6825345 h 6825345"/>
              <a:gd name="connsiteX68" fmla="*/ 1818749 w 5745708"/>
              <a:gd name="connsiteY68" fmla="*/ 6822346 h 6825345"/>
              <a:gd name="connsiteX69" fmla="*/ 1741597 w 5745708"/>
              <a:gd name="connsiteY69" fmla="*/ 6773203 h 6825345"/>
              <a:gd name="connsiteX70" fmla="*/ 1723356 w 5745708"/>
              <a:gd name="connsiteY70" fmla="*/ 6783454 h 6825345"/>
              <a:gd name="connsiteX71" fmla="*/ 1637298 w 5745708"/>
              <a:gd name="connsiteY71" fmla="*/ 6710068 h 6825345"/>
              <a:gd name="connsiteX72" fmla="*/ 1528639 w 5745708"/>
              <a:gd name="connsiteY72" fmla="*/ 6620820 h 6825345"/>
              <a:gd name="connsiteX73" fmla="*/ 1525174 w 5745708"/>
              <a:gd name="connsiteY73" fmla="*/ 6604257 h 6825345"/>
              <a:gd name="connsiteX74" fmla="*/ 1513373 w 5745708"/>
              <a:gd name="connsiteY74" fmla="*/ 6594984 h 6825345"/>
              <a:gd name="connsiteX75" fmla="*/ 1531020 w 5745708"/>
              <a:gd name="connsiteY75" fmla="*/ 6604362 h 6825345"/>
              <a:gd name="connsiteX76" fmla="*/ 1550941 w 5745708"/>
              <a:gd name="connsiteY76" fmla="*/ 6615079 h 6825345"/>
              <a:gd name="connsiteX77" fmla="*/ 1588528 w 5745708"/>
              <a:gd name="connsiteY77" fmla="*/ 6606446 h 6825345"/>
              <a:gd name="connsiteX78" fmla="*/ 1666379 w 5745708"/>
              <a:gd name="connsiteY78" fmla="*/ 6666668 h 6825345"/>
              <a:gd name="connsiteX79" fmla="*/ 1743893 w 5745708"/>
              <a:gd name="connsiteY79" fmla="*/ 6722445 h 6825345"/>
              <a:gd name="connsiteX80" fmla="*/ 1804059 w 5745708"/>
              <a:gd name="connsiteY80" fmla="*/ 6760446 h 6825345"/>
              <a:gd name="connsiteX81" fmla="*/ 1832334 w 5745708"/>
              <a:gd name="connsiteY81" fmla="*/ 6763633 h 6825345"/>
              <a:gd name="connsiteX82" fmla="*/ 1747230 w 5745708"/>
              <a:gd name="connsiteY82" fmla="*/ 6680064 h 6825345"/>
              <a:gd name="connsiteX83" fmla="*/ 1845154 w 5745708"/>
              <a:gd name="connsiteY83" fmla="*/ 6744240 h 6825345"/>
              <a:gd name="connsiteX84" fmla="*/ 1925855 w 5745708"/>
              <a:gd name="connsiteY84" fmla="*/ 6787110 h 6825345"/>
              <a:gd name="connsiteX85" fmla="*/ 1997671 w 5745708"/>
              <a:gd name="connsiteY85" fmla="*/ 6825323 h 6825345"/>
              <a:gd name="connsiteX86" fmla="*/ 2050671 w 5745708"/>
              <a:gd name="connsiteY86" fmla="*/ 6825323 h 6825345"/>
              <a:gd name="connsiteX87" fmla="*/ 1317636 w 5745708"/>
              <a:gd name="connsiteY87" fmla="*/ 6285242 h 6825345"/>
              <a:gd name="connsiteX88" fmla="*/ 1344870 w 5745708"/>
              <a:gd name="connsiteY88" fmla="*/ 6374832 h 6825345"/>
              <a:gd name="connsiteX89" fmla="*/ 1648458 w 5745708"/>
              <a:gd name="connsiteY89" fmla="*/ 6583735 h 6825345"/>
              <a:gd name="connsiteX90" fmla="*/ 1530808 w 5745708"/>
              <a:gd name="connsiteY90" fmla="*/ 6525130 h 6825345"/>
              <a:gd name="connsiteX91" fmla="*/ 1381054 w 5745708"/>
              <a:gd name="connsiteY91" fmla="*/ 6410748 h 6825345"/>
              <a:gd name="connsiteX92" fmla="*/ 1435393 w 5745708"/>
              <a:gd name="connsiteY92" fmla="*/ 6470968 h 6825345"/>
              <a:gd name="connsiteX93" fmla="*/ 1389643 w 5745708"/>
              <a:gd name="connsiteY93" fmla="*/ 6439816 h 6825345"/>
              <a:gd name="connsiteX94" fmla="*/ 1357881 w 5745708"/>
              <a:gd name="connsiteY94" fmla="*/ 6414447 h 6825345"/>
              <a:gd name="connsiteX95" fmla="*/ 1324098 w 5745708"/>
              <a:gd name="connsiteY95" fmla="*/ 6383762 h 6825345"/>
              <a:gd name="connsiteX96" fmla="*/ 1196604 w 5745708"/>
              <a:gd name="connsiteY96" fmla="*/ 6259129 h 6825345"/>
              <a:gd name="connsiteX97" fmla="*/ 1241250 w 5745708"/>
              <a:gd name="connsiteY97" fmla="*/ 6287923 h 6825345"/>
              <a:gd name="connsiteX98" fmla="*/ 1215930 w 5745708"/>
              <a:gd name="connsiteY98" fmla="*/ 6258024 h 6825345"/>
              <a:gd name="connsiteX99" fmla="*/ 1118518 w 5745708"/>
              <a:gd name="connsiteY99" fmla="*/ 6140028 h 6825345"/>
              <a:gd name="connsiteX100" fmla="*/ 1073787 w 5745708"/>
              <a:gd name="connsiteY100" fmla="*/ 6139771 h 6825345"/>
              <a:gd name="connsiteX101" fmla="*/ 1156360 w 5745708"/>
              <a:gd name="connsiteY101" fmla="*/ 6226787 h 6825345"/>
              <a:gd name="connsiteX102" fmla="*/ 1252517 w 5745708"/>
              <a:gd name="connsiteY102" fmla="*/ 6331579 h 6825345"/>
              <a:gd name="connsiteX103" fmla="*/ 1127000 w 5745708"/>
              <a:gd name="connsiteY103" fmla="*/ 6213880 h 6825345"/>
              <a:gd name="connsiteX104" fmla="*/ 1037602 w 5745708"/>
              <a:gd name="connsiteY104" fmla="*/ 6150531 h 6825345"/>
              <a:gd name="connsiteX105" fmla="*/ 956072 w 5745708"/>
              <a:gd name="connsiteY105" fmla="*/ 6088227 h 6825345"/>
              <a:gd name="connsiteX106" fmla="*/ 909364 w 5745708"/>
              <a:gd name="connsiteY106" fmla="*/ 6041126 h 6825345"/>
              <a:gd name="connsiteX107" fmla="*/ 857532 w 5745708"/>
              <a:gd name="connsiteY107" fmla="*/ 5971973 h 6825345"/>
              <a:gd name="connsiteX108" fmla="*/ 852600 w 5745708"/>
              <a:gd name="connsiteY108" fmla="*/ 5903818 h 6825345"/>
              <a:gd name="connsiteX109" fmla="*/ 819096 w 5745708"/>
              <a:gd name="connsiteY109" fmla="*/ 5864607 h 6825345"/>
              <a:gd name="connsiteX110" fmla="*/ 780997 w 5745708"/>
              <a:gd name="connsiteY110" fmla="*/ 5816188 h 6825345"/>
              <a:gd name="connsiteX111" fmla="*/ 713796 w 5745708"/>
              <a:gd name="connsiteY111" fmla="*/ 5733659 h 6825345"/>
              <a:gd name="connsiteX112" fmla="*/ 715177 w 5745708"/>
              <a:gd name="connsiteY112" fmla="*/ 5785121 h 6825345"/>
              <a:gd name="connsiteX113" fmla="*/ 626673 w 5745708"/>
              <a:gd name="connsiteY113" fmla="*/ 5624040 h 6825345"/>
              <a:gd name="connsiteX114" fmla="*/ 588916 w 5745708"/>
              <a:gd name="connsiteY114" fmla="*/ 5544596 h 6825345"/>
              <a:gd name="connsiteX115" fmla="*/ 525901 w 5745708"/>
              <a:gd name="connsiteY115" fmla="*/ 5450796 h 6825345"/>
              <a:gd name="connsiteX116" fmla="*/ 580072 w 5745708"/>
              <a:gd name="connsiteY116" fmla="*/ 5562607 h 6825345"/>
              <a:gd name="connsiteX117" fmla="*/ 451238 w 5745708"/>
              <a:gd name="connsiteY117" fmla="*/ 5311215 h 6825345"/>
              <a:gd name="connsiteX118" fmla="*/ 415118 w 5745708"/>
              <a:gd name="connsiteY118" fmla="*/ 5195323 h 6825345"/>
              <a:gd name="connsiteX119" fmla="*/ 374810 w 5745708"/>
              <a:gd name="connsiteY119" fmla="*/ 5059251 h 6825345"/>
              <a:gd name="connsiteX120" fmla="*/ 350212 w 5745708"/>
              <a:gd name="connsiteY120" fmla="*/ 5049659 h 6825345"/>
              <a:gd name="connsiteX121" fmla="*/ 303142 w 5745708"/>
              <a:gd name="connsiteY121" fmla="*/ 4998073 h 6825345"/>
              <a:gd name="connsiteX122" fmla="*/ 358653 w 5745708"/>
              <a:gd name="connsiteY122" fmla="*/ 5031436 h 6825345"/>
              <a:gd name="connsiteX123" fmla="*/ 266894 w 5745708"/>
              <a:gd name="connsiteY123" fmla="*/ 4832676 h 6825345"/>
              <a:gd name="connsiteX124" fmla="*/ 258263 w 5745708"/>
              <a:gd name="connsiteY124" fmla="*/ 4859213 h 6825345"/>
              <a:gd name="connsiteX125" fmla="*/ 205433 w 5745708"/>
              <a:gd name="connsiteY125" fmla="*/ 4760419 h 6825345"/>
              <a:gd name="connsiteX126" fmla="*/ 249228 w 5745708"/>
              <a:gd name="connsiteY126" fmla="*/ 4820576 h 6825345"/>
              <a:gd name="connsiteX127" fmla="*/ 198503 w 5745708"/>
              <a:gd name="connsiteY127" fmla="*/ 4657456 h 6825345"/>
              <a:gd name="connsiteX128" fmla="*/ 260008 w 5745708"/>
              <a:gd name="connsiteY128" fmla="*/ 4742151 h 6825345"/>
              <a:gd name="connsiteX129" fmla="*/ 302717 w 5745708"/>
              <a:gd name="connsiteY129" fmla="*/ 4826000 h 6825345"/>
              <a:gd name="connsiteX130" fmla="*/ 343707 w 5745708"/>
              <a:gd name="connsiteY130" fmla="*/ 4909527 h 6825345"/>
              <a:gd name="connsiteX131" fmla="*/ 318472 w 5745708"/>
              <a:gd name="connsiteY131" fmla="*/ 4837419 h 6825345"/>
              <a:gd name="connsiteX132" fmla="*/ 372641 w 5745708"/>
              <a:gd name="connsiteY132" fmla="*/ 4964560 h 6825345"/>
              <a:gd name="connsiteX133" fmla="*/ 373108 w 5745708"/>
              <a:gd name="connsiteY133" fmla="*/ 4899405 h 6825345"/>
              <a:gd name="connsiteX134" fmla="*/ 277780 w 5745708"/>
              <a:gd name="connsiteY134" fmla="*/ 4630427 h 6825345"/>
              <a:gd name="connsiteX135" fmla="*/ 231391 w 5745708"/>
              <a:gd name="connsiteY135" fmla="*/ 4550237 h 6825345"/>
              <a:gd name="connsiteX136" fmla="*/ 206750 w 5745708"/>
              <a:gd name="connsiteY136" fmla="*/ 4506965 h 6825345"/>
              <a:gd name="connsiteX137" fmla="*/ 224802 w 5745708"/>
              <a:gd name="connsiteY137" fmla="*/ 4555811 h 6825345"/>
              <a:gd name="connsiteX138" fmla="*/ 266131 w 5745708"/>
              <a:gd name="connsiteY138" fmla="*/ 4635998 h 6825345"/>
              <a:gd name="connsiteX139" fmla="*/ 301442 w 5745708"/>
              <a:gd name="connsiteY139" fmla="*/ 4758272 h 6825345"/>
              <a:gd name="connsiteX140" fmla="*/ 174245 w 5745708"/>
              <a:gd name="connsiteY140" fmla="*/ 4567335 h 6825345"/>
              <a:gd name="connsiteX141" fmla="*/ 186321 w 5745708"/>
              <a:gd name="connsiteY141" fmla="*/ 4607462 h 6825345"/>
              <a:gd name="connsiteX142" fmla="*/ 156940 w 5745708"/>
              <a:gd name="connsiteY142" fmla="*/ 4544030 h 6825345"/>
              <a:gd name="connsiteX143" fmla="*/ 167570 w 5745708"/>
              <a:gd name="connsiteY143" fmla="*/ 4511622 h 6825345"/>
              <a:gd name="connsiteX144" fmla="*/ 131578 w 5745708"/>
              <a:gd name="connsiteY144" fmla="*/ 4414974 h 6825345"/>
              <a:gd name="connsiteX145" fmla="*/ 97944 w 5745708"/>
              <a:gd name="connsiteY145" fmla="*/ 4317155 h 6825345"/>
              <a:gd name="connsiteX146" fmla="*/ 125136 w 5745708"/>
              <a:gd name="connsiteY146" fmla="*/ 4351328 h 6825345"/>
              <a:gd name="connsiteX147" fmla="*/ 164550 w 5745708"/>
              <a:gd name="connsiteY147" fmla="*/ 4429371 h 6825345"/>
              <a:gd name="connsiteX148" fmla="*/ 192890 w 5745708"/>
              <a:gd name="connsiteY148" fmla="*/ 4482128 h 6825345"/>
              <a:gd name="connsiteX149" fmla="*/ 205730 w 5745708"/>
              <a:gd name="connsiteY149" fmla="*/ 4504711 h 6825345"/>
              <a:gd name="connsiteX150" fmla="*/ 169824 w 5745708"/>
              <a:gd name="connsiteY150" fmla="*/ 4348118 h 6825345"/>
              <a:gd name="connsiteX151" fmla="*/ 159618 w 5745708"/>
              <a:gd name="connsiteY151" fmla="*/ 4211195 h 6825345"/>
              <a:gd name="connsiteX152" fmla="*/ 134171 w 5745708"/>
              <a:gd name="connsiteY152" fmla="*/ 4187613 h 6825345"/>
              <a:gd name="connsiteX153" fmla="*/ 117545 w 5745708"/>
              <a:gd name="connsiteY153" fmla="*/ 4039079 h 6825345"/>
              <a:gd name="connsiteX154" fmla="*/ 142079 w 5745708"/>
              <a:gd name="connsiteY154" fmla="*/ 4028553 h 6825345"/>
              <a:gd name="connsiteX155" fmla="*/ 138699 w 5745708"/>
              <a:gd name="connsiteY155" fmla="*/ 4004353 h 6825345"/>
              <a:gd name="connsiteX156" fmla="*/ 128727 w 5745708"/>
              <a:gd name="connsiteY156" fmla="*/ 3950128 h 6825345"/>
              <a:gd name="connsiteX157" fmla="*/ 117353 w 5745708"/>
              <a:gd name="connsiteY157" fmla="*/ 3889908 h 6825345"/>
              <a:gd name="connsiteX158" fmla="*/ 129579 w 5745708"/>
              <a:gd name="connsiteY158" fmla="*/ 3931840 h 6825345"/>
              <a:gd name="connsiteX159" fmla="*/ 103216 w 5745708"/>
              <a:gd name="connsiteY159" fmla="*/ 3481881 h 6825345"/>
              <a:gd name="connsiteX160" fmla="*/ 124859 w 5745708"/>
              <a:gd name="connsiteY160" fmla="*/ 3073238 h 6825345"/>
              <a:gd name="connsiteX161" fmla="*/ 106660 w 5745708"/>
              <a:gd name="connsiteY161" fmla="*/ 2993688 h 6825345"/>
              <a:gd name="connsiteX162" fmla="*/ 84296 w 5745708"/>
              <a:gd name="connsiteY162" fmla="*/ 3080192 h 6825345"/>
              <a:gd name="connsiteX163" fmla="*/ 69115 w 5745708"/>
              <a:gd name="connsiteY163" fmla="*/ 3063307 h 6825345"/>
              <a:gd name="connsiteX164" fmla="*/ 73241 w 5745708"/>
              <a:gd name="connsiteY164" fmla="*/ 3016461 h 6825345"/>
              <a:gd name="connsiteX165" fmla="*/ 54319 w 5745708"/>
              <a:gd name="connsiteY165" fmla="*/ 3048337 h 6825345"/>
              <a:gd name="connsiteX166" fmla="*/ 51471 w 5745708"/>
              <a:gd name="connsiteY166" fmla="*/ 3168589 h 6825345"/>
              <a:gd name="connsiteX167" fmla="*/ 51321 w 5745708"/>
              <a:gd name="connsiteY167" fmla="*/ 3280590 h 6825345"/>
              <a:gd name="connsiteX168" fmla="*/ 75303 w 5745708"/>
              <a:gd name="connsiteY168" fmla="*/ 3440692 h 6825345"/>
              <a:gd name="connsiteX169" fmla="*/ 74963 w 5745708"/>
              <a:gd name="connsiteY169" fmla="*/ 3302300 h 6825345"/>
              <a:gd name="connsiteX170" fmla="*/ 86634 w 5745708"/>
              <a:gd name="connsiteY170" fmla="*/ 3439182 h 6825345"/>
              <a:gd name="connsiteX171" fmla="*/ 90034 w 5745708"/>
              <a:gd name="connsiteY171" fmla="*/ 3615424 h 6825345"/>
              <a:gd name="connsiteX172" fmla="*/ 73750 w 5745708"/>
              <a:gd name="connsiteY172" fmla="*/ 3659570 h 6825345"/>
              <a:gd name="connsiteX173" fmla="*/ 76556 w 5745708"/>
              <a:gd name="connsiteY173" fmla="*/ 3680366 h 6825345"/>
              <a:gd name="connsiteX174" fmla="*/ 83232 w 5745708"/>
              <a:gd name="connsiteY174" fmla="*/ 3725957 h 6825345"/>
              <a:gd name="connsiteX175" fmla="*/ 92989 w 5745708"/>
              <a:gd name="connsiteY175" fmla="*/ 3792112 h 6825345"/>
              <a:gd name="connsiteX176" fmla="*/ 71666 w 5745708"/>
              <a:gd name="connsiteY176" fmla="*/ 3744053 h 6825345"/>
              <a:gd name="connsiteX177" fmla="*/ 60611 w 5745708"/>
              <a:gd name="connsiteY177" fmla="*/ 3708371 h 6825345"/>
              <a:gd name="connsiteX178" fmla="*/ 51471 w 5745708"/>
              <a:gd name="connsiteY178" fmla="*/ 3631732 h 6825345"/>
              <a:gd name="connsiteX179" fmla="*/ 65184 w 5745708"/>
              <a:gd name="connsiteY179" fmla="*/ 3857436 h 6825345"/>
              <a:gd name="connsiteX180" fmla="*/ 78959 w 5745708"/>
              <a:gd name="connsiteY180" fmla="*/ 3878232 h 6825345"/>
              <a:gd name="connsiteX181" fmla="*/ 93204 w 5745708"/>
              <a:gd name="connsiteY181" fmla="*/ 3898796 h 6825345"/>
              <a:gd name="connsiteX182" fmla="*/ 64992 w 5745708"/>
              <a:gd name="connsiteY182" fmla="*/ 3938752 h 6825345"/>
              <a:gd name="connsiteX183" fmla="*/ 57870 w 5745708"/>
              <a:gd name="connsiteY183" fmla="*/ 3905855 h 6825345"/>
              <a:gd name="connsiteX184" fmla="*/ 50577 w 5745708"/>
              <a:gd name="connsiteY184" fmla="*/ 3872087 h 6825345"/>
              <a:gd name="connsiteX185" fmla="*/ 43945 w 5745708"/>
              <a:gd name="connsiteY185" fmla="*/ 3833131 h 6825345"/>
              <a:gd name="connsiteX186" fmla="*/ 26341 w 5745708"/>
              <a:gd name="connsiteY186" fmla="*/ 3726723 h 6825345"/>
              <a:gd name="connsiteX187" fmla="*/ 15136 w 5745708"/>
              <a:gd name="connsiteY187" fmla="*/ 3787624 h 6825345"/>
              <a:gd name="connsiteX188" fmla="*/ 6016 w 5745708"/>
              <a:gd name="connsiteY188" fmla="*/ 3696697 h 6825345"/>
              <a:gd name="connsiteX189" fmla="*/ 1425 w 5745708"/>
              <a:gd name="connsiteY189" fmla="*/ 3634094 h 6825345"/>
              <a:gd name="connsiteX190" fmla="*/ 0 w 5745708"/>
              <a:gd name="connsiteY190" fmla="*/ 3605577 h 6825345"/>
              <a:gd name="connsiteX191" fmla="*/ 13097 w 5745708"/>
              <a:gd name="connsiteY191" fmla="*/ 3648106 h 6825345"/>
              <a:gd name="connsiteX192" fmla="*/ 31954 w 5745708"/>
              <a:gd name="connsiteY192" fmla="*/ 3268257 h 6825345"/>
              <a:gd name="connsiteX193" fmla="*/ 17625 w 5745708"/>
              <a:gd name="connsiteY193" fmla="*/ 3114322 h 6825345"/>
              <a:gd name="connsiteX194" fmla="*/ 42924 w 5745708"/>
              <a:gd name="connsiteY194" fmla="*/ 2896211 h 6825345"/>
              <a:gd name="connsiteX195" fmla="*/ 70732 w 5745708"/>
              <a:gd name="connsiteY195" fmla="*/ 2962895 h 6825345"/>
              <a:gd name="connsiteX196" fmla="*/ 86400 w 5745708"/>
              <a:gd name="connsiteY196" fmla="*/ 2715906 h 6825345"/>
              <a:gd name="connsiteX197" fmla="*/ 100133 w 5745708"/>
              <a:gd name="connsiteY197" fmla="*/ 2780084 h 6825345"/>
              <a:gd name="connsiteX198" fmla="*/ 157279 w 5745708"/>
              <a:gd name="connsiteY198" fmla="*/ 2622321 h 6825345"/>
              <a:gd name="connsiteX199" fmla="*/ 194420 w 5745708"/>
              <a:gd name="connsiteY199" fmla="*/ 2404486 h 6825345"/>
              <a:gd name="connsiteX200" fmla="*/ 203116 w 5745708"/>
              <a:gd name="connsiteY200" fmla="*/ 2261331 h 6825345"/>
              <a:gd name="connsiteX201" fmla="*/ 230031 w 5745708"/>
              <a:gd name="connsiteY201" fmla="*/ 2108694 h 6825345"/>
              <a:gd name="connsiteX202" fmla="*/ 267469 w 5745708"/>
              <a:gd name="connsiteY202" fmla="*/ 2003796 h 6825345"/>
              <a:gd name="connsiteX203" fmla="*/ 331801 w 5745708"/>
              <a:gd name="connsiteY203" fmla="*/ 1867937 h 6825345"/>
              <a:gd name="connsiteX204" fmla="*/ 336541 w 5745708"/>
              <a:gd name="connsiteY204" fmla="*/ 1888753 h 6825345"/>
              <a:gd name="connsiteX205" fmla="*/ 412991 w 5745708"/>
              <a:gd name="connsiteY205" fmla="*/ 1703943 h 6825345"/>
              <a:gd name="connsiteX206" fmla="*/ 492143 w 5745708"/>
              <a:gd name="connsiteY206" fmla="*/ 1548093 h 6825345"/>
              <a:gd name="connsiteX207" fmla="*/ 577267 w 5745708"/>
              <a:gd name="connsiteY207" fmla="*/ 1400136 h 6825345"/>
              <a:gd name="connsiteX208" fmla="*/ 623867 w 5745708"/>
              <a:gd name="connsiteY208" fmla="*/ 1322647 h 6825345"/>
              <a:gd name="connsiteX209" fmla="*/ 674167 w 5745708"/>
              <a:gd name="connsiteY209" fmla="*/ 1239162 h 6825345"/>
              <a:gd name="connsiteX210" fmla="*/ 696489 w 5745708"/>
              <a:gd name="connsiteY210" fmla="*/ 1213920 h 6825345"/>
              <a:gd name="connsiteX211" fmla="*/ 747960 w 5745708"/>
              <a:gd name="connsiteY211" fmla="*/ 1160397 h 6825345"/>
              <a:gd name="connsiteX212" fmla="*/ 822837 w 5745708"/>
              <a:gd name="connsiteY212" fmla="*/ 1083420 h 6825345"/>
              <a:gd name="connsiteX213" fmla="*/ 793095 w 5745708"/>
              <a:gd name="connsiteY213" fmla="*/ 1203350 h 6825345"/>
              <a:gd name="connsiteX214" fmla="*/ 684628 w 5745708"/>
              <a:gd name="connsiteY214" fmla="*/ 1320308 h 6825345"/>
              <a:gd name="connsiteX215" fmla="*/ 636475 w 5745708"/>
              <a:gd name="connsiteY215" fmla="*/ 1386376 h 6825345"/>
              <a:gd name="connsiteX216" fmla="*/ 587046 w 5745708"/>
              <a:gd name="connsiteY216" fmla="*/ 1453232 h 6825345"/>
              <a:gd name="connsiteX217" fmla="*/ 631031 w 5745708"/>
              <a:gd name="connsiteY217" fmla="*/ 1417231 h 6825345"/>
              <a:gd name="connsiteX218" fmla="*/ 529665 w 5745708"/>
              <a:gd name="connsiteY218" fmla="*/ 1576185 h 6825345"/>
              <a:gd name="connsiteX219" fmla="*/ 559705 w 5745708"/>
              <a:gd name="connsiteY219" fmla="*/ 1560748 h 6825345"/>
              <a:gd name="connsiteX220" fmla="*/ 547841 w 5745708"/>
              <a:gd name="connsiteY220" fmla="*/ 1575546 h 6825345"/>
              <a:gd name="connsiteX221" fmla="*/ 522884 w 5745708"/>
              <a:gd name="connsiteY221" fmla="*/ 1608827 h 6825345"/>
              <a:gd name="connsiteX222" fmla="*/ 486487 w 5745708"/>
              <a:gd name="connsiteY222" fmla="*/ 1657501 h 6825345"/>
              <a:gd name="connsiteX223" fmla="*/ 459125 w 5745708"/>
              <a:gd name="connsiteY223" fmla="*/ 1736520 h 6825345"/>
              <a:gd name="connsiteX224" fmla="*/ 456277 w 5745708"/>
              <a:gd name="connsiteY224" fmla="*/ 1779580 h 6825345"/>
              <a:gd name="connsiteX225" fmla="*/ 408803 w 5745708"/>
              <a:gd name="connsiteY225" fmla="*/ 1915250 h 6825345"/>
              <a:gd name="connsiteX226" fmla="*/ 438056 w 5745708"/>
              <a:gd name="connsiteY226" fmla="*/ 1731843 h 6825345"/>
              <a:gd name="connsiteX227" fmla="*/ 437462 w 5745708"/>
              <a:gd name="connsiteY227" fmla="*/ 1714491 h 6825345"/>
              <a:gd name="connsiteX228" fmla="*/ 434869 w 5745708"/>
              <a:gd name="connsiteY228" fmla="*/ 1689759 h 6825345"/>
              <a:gd name="connsiteX229" fmla="*/ 409909 w 5745708"/>
              <a:gd name="connsiteY229" fmla="*/ 1771246 h 6825345"/>
              <a:gd name="connsiteX230" fmla="*/ 380953 w 5745708"/>
              <a:gd name="connsiteY230" fmla="*/ 1841440 h 6825345"/>
              <a:gd name="connsiteX231" fmla="*/ 347810 w 5745708"/>
              <a:gd name="connsiteY231" fmla="*/ 1918163 h 6825345"/>
              <a:gd name="connsiteX232" fmla="*/ 314815 w 5745708"/>
              <a:gd name="connsiteY232" fmla="*/ 2020382 h 6825345"/>
              <a:gd name="connsiteX233" fmla="*/ 328868 w 5745708"/>
              <a:gd name="connsiteY233" fmla="*/ 1955589 h 6825345"/>
              <a:gd name="connsiteX234" fmla="*/ 279417 w 5745708"/>
              <a:gd name="connsiteY234" fmla="*/ 2065676 h 6825345"/>
              <a:gd name="connsiteX235" fmla="*/ 248272 w 5745708"/>
              <a:gd name="connsiteY235" fmla="*/ 2142633 h 6825345"/>
              <a:gd name="connsiteX236" fmla="*/ 234496 w 5745708"/>
              <a:gd name="connsiteY236" fmla="*/ 2177804 h 6825345"/>
              <a:gd name="connsiteX237" fmla="*/ 227330 w 5745708"/>
              <a:gd name="connsiteY237" fmla="*/ 2253718 h 6825345"/>
              <a:gd name="connsiteX238" fmla="*/ 220803 w 5745708"/>
              <a:gd name="connsiteY238" fmla="*/ 2358044 h 6825345"/>
              <a:gd name="connsiteX239" fmla="*/ 245613 w 5745708"/>
              <a:gd name="connsiteY239" fmla="*/ 2280512 h 6825345"/>
              <a:gd name="connsiteX240" fmla="*/ 265257 w 5745708"/>
              <a:gd name="connsiteY240" fmla="*/ 2225225 h 6825345"/>
              <a:gd name="connsiteX241" fmla="*/ 290919 w 5745708"/>
              <a:gd name="connsiteY241" fmla="*/ 2147758 h 6825345"/>
              <a:gd name="connsiteX242" fmla="*/ 384801 w 5745708"/>
              <a:gd name="connsiteY242" fmla="*/ 1918098 h 6825345"/>
              <a:gd name="connsiteX243" fmla="*/ 354762 w 5745708"/>
              <a:gd name="connsiteY243" fmla="*/ 2046707 h 6825345"/>
              <a:gd name="connsiteX244" fmla="*/ 347256 w 5745708"/>
              <a:gd name="connsiteY244" fmla="*/ 2107568 h 6825345"/>
              <a:gd name="connsiteX245" fmla="*/ 346789 w 5745708"/>
              <a:gd name="connsiteY245" fmla="*/ 2132914 h 6825345"/>
              <a:gd name="connsiteX246" fmla="*/ 748980 w 5745708"/>
              <a:gd name="connsiteY246" fmla="*/ 1348994 h 6825345"/>
              <a:gd name="connsiteX247" fmla="*/ 798941 w 5745708"/>
              <a:gd name="connsiteY247" fmla="*/ 1252962 h 6825345"/>
              <a:gd name="connsiteX248" fmla="*/ 855683 w 5745708"/>
              <a:gd name="connsiteY248" fmla="*/ 1151594 h 6825345"/>
              <a:gd name="connsiteX249" fmla="*/ 801514 w 5745708"/>
              <a:gd name="connsiteY249" fmla="*/ 1210923 h 6825345"/>
              <a:gd name="connsiteX250" fmla="*/ 865804 w 5745708"/>
              <a:gd name="connsiteY250" fmla="*/ 1121376 h 6825345"/>
              <a:gd name="connsiteX251" fmla="*/ 951799 w 5745708"/>
              <a:gd name="connsiteY251" fmla="*/ 1020517 h 6825345"/>
              <a:gd name="connsiteX252" fmla="*/ 993787 w 5745708"/>
              <a:gd name="connsiteY252" fmla="*/ 940562 h 6825345"/>
              <a:gd name="connsiteX253" fmla="*/ 884831 w 5745708"/>
              <a:gd name="connsiteY253" fmla="*/ 1066385 h 6825345"/>
              <a:gd name="connsiteX254" fmla="*/ 835869 w 5745708"/>
              <a:gd name="connsiteY254" fmla="*/ 1122993 h 6825345"/>
              <a:gd name="connsiteX255" fmla="*/ 815162 w 5745708"/>
              <a:gd name="connsiteY255" fmla="*/ 1119164 h 6825345"/>
              <a:gd name="connsiteX256" fmla="*/ 945207 w 5745708"/>
              <a:gd name="connsiteY256" fmla="*/ 968249 h 6825345"/>
              <a:gd name="connsiteX257" fmla="*/ 1026697 w 5745708"/>
              <a:gd name="connsiteY257" fmla="*/ 883339 h 6825345"/>
              <a:gd name="connsiteX258" fmla="*/ 1084418 w 5745708"/>
              <a:gd name="connsiteY258" fmla="*/ 797302 h 6825345"/>
              <a:gd name="connsiteX259" fmla="*/ 1083864 w 5745708"/>
              <a:gd name="connsiteY259" fmla="*/ 804597 h 6825345"/>
              <a:gd name="connsiteX260" fmla="*/ 1209296 w 5745708"/>
              <a:gd name="connsiteY260" fmla="*/ 659487 h 6825345"/>
              <a:gd name="connsiteX261" fmla="*/ 1272268 w 5745708"/>
              <a:gd name="connsiteY261" fmla="*/ 567113 h 6825345"/>
              <a:gd name="connsiteX262" fmla="*/ 1268844 w 5745708"/>
              <a:gd name="connsiteY262" fmla="*/ 569558 h 6825345"/>
              <a:gd name="connsiteX263" fmla="*/ 1278411 w 5745708"/>
              <a:gd name="connsiteY263" fmla="*/ 558289 h 6825345"/>
              <a:gd name="connsiteX264" fmla="*/ 1273097 w 5745708"/>
              <a:gd name="connsiteY264" fmla="*/ 566284 h 6825345"/>
              <a:gd name="connsiteX265" fmla="*/ 1366810 w 5745708"/>
              <a:gd name="connsiteY265" fmla="*/ 481352 h 6825345"/>
              <a:gd name="connsiteX266" fmla="*/ 1461032 w 5745708"/>
              <a:gd name="connsiteY266" fmla="*/ 388510 h 6825345"/>
              <a:gd name="connsiteX267" fmla="*/ 1466795 w 5745708"/>
              <a:gd name="connsiteY267" fmla="*/ 398421 h 6825345"/>
              <a:gd name="connsiteX268" fmla="*/ 1479804 w 5745708"/>
              <a:gd name="connsiteY268" fmla="*/ 386171 h 6825345"/>
              <a:gd name="connsiteX269" fmla="*/ 1509123 w 5745708"/>
              <a:gd name="connsiteY269" fmla="*/ 359996 h 6825345"/>
              <a:gd name="connsiteX270" fmla="*/ 1552556 w 5745708"/>
              <a:gd name="connsiteY270" fmla="*/ 322781 h 6825345"/>
              <a:gd name="connsiteX271" fmla="*/ 1479784 w 5745708"/>
              <a:gd name="connsiteY271" fmla="*/ 391190 h 6825345"/>
              <a:gd name="connsiteX272" fmla="*/ 1376207 w 5745708"/>
              <a:gd name="connsiteY272" fmla="*/ 473824 h 6825345"/>
              <a:gd name="connsiteX273" fmla="*/ 1399253 w 5745708"/>
              <a:gd name="connsiteY273" fmla="*/ 481437 h 6825345"/>
              <a:gd name="connsiteX274" fmla="*/ 1290806 w 5745708"/>
              <a:gd name="connsiteY274" fmla="*/ 580658 h 6825345"/>
              <a:gd name="connsiteX275" fmla="*/ 1221711 w 5745708"/>
              <a:gd name="connsiteY275" fmla="*/ 692254 h 6825345"/>
              <a:gd name="connsiteX276" fmla="*/ 1294527 w 5745708"/>
              <a:gd name="connsiteY276" fmla="*/ 610302 h 6825345"/>
              <a:gd name="connsiteX277" fmla="*/ 1380353 w 5745708"/>
              <a:gd name="connsiteY277" fmla="*/ 526391 h 6825345"/>
              <a:gd name="connsiteX278" fmla="*/ 1482143 w 5745708"/>
              <a:gd name="connsiteY278" fmla="*/ 403291 h 6825345"/>
              <a:gd name="connsiteX279" fmla="*/ 1493560 w 5745708"/>
              <a:gd name="connsiteY279" fmla="*/ 397782 h 6825345"/>
              <a:gd name="connsiteX280" fmla="*/ 1518987 w 5745708"/>
              <a:gd name="connsiteY280" fmla="*/ 386171 h 6825345"/>
              <a:gd name="connsiteX281" fmla="*/ 1556447 w 5745708"/>
              <a:gd name="connsiteY281" fmla="*/ 370095 h 6825345"/>
              <a:gd name="connsiteX282" fmla="*/ 1581193 w 5745708"/>
              <a:gd name="connsiteY282" fmla="*/ 340942 h 6825345"/>
              <a:gd name="connsiteX283" fmla="*/ 1520964 w 5745708"/>
              <a:gd name="connsiteY283" fmla="*/ 447479 h 6825345"/>
              <a:gd name="connsiteX284" fmla="*/ 1495432 w 5745708"/>
              <a:gd name="connsiteY284" fmla="*/ 453389 h 6825345"/>
              <a:gd name="connsiteX285" fmla="*/ 1441261 w 5745708"/>
              <a:gd name="connsiteY285" fmla="*/ 521032 h 6825345"/>
              <a:gd name="connsiteX286" fmla="*/ 1399997 w 5745708"/>
              <a:gd name="connsiteY286" fmla="*/ 563945 h 6825345"/>
              <a:gd name="connsiteX287" fmla="*/ 1341363 w 5745708"/>
              <a:gd name="connsiteY287" fmla="*/ 619657 h 6825345"/>
              <a:gd name="connsiteX288" fmla="*/ 1382415 w 5745708"/>
              <a:gd name="connsiteY288" fmla="*/ 565283 h 6825345"/>
              <a:gd name="connsiteX289" fmla="*/ 1300543 w 5745708"/>
              <a:gd name="connsiteY289" fmla="*/ 644305 h 6825345"/>
              <a:gd name="connsiteX290" fmla="*/ 1263722 w 5745708"/>
              <a:gd name="connsiteY290" fmla="*/ 681964 h 6825345"/>
              <a:gd name="connsiteX291" fmla="*/ 1231937 w 5745708"/>
              <a:gd name="connsiteY291" fmla="*/ 719006 h 6825345"/>
              <a:gd name="connsiteX292" fmla="*/ 1153425 w 5745708"/>
              <a:gd name="connsiteY292" fmla="*/ 832666 h 6825345"/>
              <a:gd name="connsiteX293" fmla="*/ 1133272 w 5745708"/>
              <a:gd name="connsiteY293" fmla="*/ 831029 h 6825345"/>
              <a:gd name="connsiteX294" fmla="*/ 1046873 w 5745708"/>
              <a:gd name="connsiteY294" fmla="*/ 870538 h 6825345"/>
              <a:gd name="connsiteX295" fmla="*/ 991873 w 5745708"/>
              <a:gd name="connsiteY295" fmla="*/ 1023964 h 6825345"/>
              <a:gd name="connsiteX296" fmla="*/ 1031437 w 5745708"/>
              <a:gd name="connsiteY296" fmla="*/ 977137 h 6825345"/>
              <a:gd name="connsiteX297" fmla="*/ 1032308 w 5745708"/>
              <a:gd name="connsiteY297" fmla="*/ 975096 h 6825345"/>
              <a:gd name="connsiteX298" fmla="*/ 1032905 w 5745708"/>
              <a:gd name="connsiteY298" fmla="*/ 975415 h 6825345"/>
              <a:gd name="connsiteX299" fmla="*/ 1159208 w 5745708"/>
              <a:gd name="connsiteY299" fmla="*/ 835707 h 6825345"/>
              <a:gd name="connsiteX300" fmla="*/ 1153745 w 5745708"/>
              <a:gd name="connsiteY300" fmla="*/ 832709 h 6825345"/>
              <a:gd name="connsiteX301" fmla="*/ 1640740 w 5745708"/>
              <a:gd name="connsiteY301" fmla="*/ 395189 h 6825345"/>
              <a:gd name="connsiteX302" fmla="*/ 1680050 w 5745708"/>
              <a:gd name="connsiteY302" fmla="*/ 288652 h 6825345"/>
              <a:gd name="connsiteX303" fmla="*/ 1706413 w 5745708"/>
              <a:gd name="connsiteY303" fmla="*/ 199277 h 6825345"/>
              <a:gd name="connsiteX304" fmla="*/ 1974794 w 5745708"/>
              <a:gd name="connsiteY304" fmla="*/ 14279 h 682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745708" h="6825345">
                <a:moveTo>
                  <a:pt x="392327" y="5096358"/>
                </a:moveTo>
                <a:cubicBezTo>
                  <a:pt x="407103" y="5208911"/>
                  <a:pt x="513613" y="5424259"/>
                  <a:pt x="627227" y="5598436"/>
                </a:cubicBezTo>
                <a:cubicBezTo>
                  <a:pt x="627227" y="5598436"/>
                  <a:pt x="617532" y="5577513"/>
                  <a:pt x="607858" y="5556609"/>
                </a:cubicBezTo>
                <a:cubicBezTo>
                  <a:pt x="602841" y="5546254"/>
                  <a:pt x="598440" y="5535578"/>
                  <a:pt x="595251" y="5527499"/>
                </a:cubicBezTo>
                <a:cubicBezTo>
                  <a:pt x="591978" y="5519482"/>
                  <a:pt x="589787" y="5514123"/>
                  <a:pt x="589787" y="5514123"/>
                </a:cubicBezTo>
                <a:cubicBezTo>
                  <a:pt x="589787" y="5514123"/>
                  <a:pt x="593211" y="5519971"/>
                  <a:pt x="598291" y="5528774"/>
                </a:cubicBezTo>
                <a:cubicBezTo>
                  <a:pt x="603245" y="5537663"/>
                  <a:pt x="610536" y="5549082"/>
                  <a:pt x="617957" y="5560438"/>
                </a:cubicBezTo>
                <a:cubicBezTo>
                  <a:pt x="632668" y="5583233"/>
                  <a:pt x="647380" y="5606071"/>
                  <a:pt x="647380" y="5606071"/>
                </a:cubicBezTo>
                <a:cubicBezTo>
                  <a:pt x="647380" y="5606071"/>
                  <a:pt x="637920" y="5581042"/>
                  <a:pt x="628460" y="5556015"/>
                </a:cubicBezTo>
                <a:cubicBezTo>
                  <a:pt x="618638" y="5531325"/>
                  <a:pt x="610793" y="5505575"/>
                  <a:pt x="610793" y="5505575"/>
                </a:cubicBezTo>
                <a:cubicBezTo>
                  <a:pt x="634540" y="5550953"/>
                  <a:pt x="662114" y="5589953"/>
                  <a:pt x="687369" y="5628889"/>
                </a:cubicBezTo>
                <a:cubicBezTo>
                  <a:pt x="700233" y="5648196"/>
                  <a:pt x="712923" y="5667230"/>
                  <a:pt x="725595" y="5686281"/>
                </a:cubicBezTo>
                <a:cubicBezTo>
                  <a:pt x="738777" y="5704951"/>
                  <a:pt x="751936" y="5723601"/>
                  <a:pt x="765244" y="5742463"/>
                </a:cubicBezTo>
                <a:cubicBezTo>
                  <a:pt x="749577" y="5720433"/>
                  <a:pt x="737479" y="5700955"/>
                  <a:pt x="729464" y="5684432"/>
                </a:cubicBezTo>
                <a:cubicBezTo>
                  <a:pt x="721769" y="5667717"/>
                  <a:pt x="717326" y="5654533"/>
                  <a:pt x="715646" y="5645857"/>
                </a:cubicBezTo>
                <a:cubicBezTo>
                  <a:pt x="712286" y="5628527"/>
                  <a:pt x="719877" y="5629229"/>
                  <a:pt x="734418" y="5656043"/>
                </a:cubicBezTo>
                <a:cubicBezTo>
                  <a:pt x="785058" y="5766661"/>
                  <a:pt x="817054" y="5750672"/>
                  <a:pt x="868417" y="5825800"/>
                </a:cubicBezTo>
                <a:cubicBezTo>
                  <a:pt x="840439" y="5783311"/>
                  <a:pt x="802512" y="5729364"/>
                  <a:pt x="836783" y="5757092"/>
                </a:cubicBezTo>
                <a:cubicBezTo>
                  <a:pt x="877603" y="5838282"/>
                  <a:pt x="913553" y="5883042"/>
                  <a:pt x="945165" y="5928274"/>
                </a:cubicBezTo>
                <a:cubicBezTo>
                  <a:pt x="976607" y="5973800"/>
                  <a:pt x="1009752" y="6015075"/>
                  <a:pt x="1053589" y="6085973"/>
                </a:cubicBezTo>
                <a:cubicBezTo>
                  <a:pt x="1056757" y="6076403"/>
                  <a:pt x="1066898" y="6081146"/>
                  <a:pt x="1080888" y="6093606"/>
                </a:cubicBezTo>
                <a:cubicBezTo>
                  <a:pt x="1094771" y="6106237"/>
                  <a:pt x="1112650" y="6126375"/>
                  <a:pt x="1132571" y="6146597"/>
                </a:cubicBezTo>
                <a:cubicBezTo>
                  <a:pt x="1171751" y="6187660"/>
                  <a:pt x="1214378" y="6233271"/>
                  <a:pt x="1232873" y="6232146"/>
                </a:cubicBezTo>
                <a:lnTo>
                  <a:pt x="1182701" y="6175325"/>
                </a:lnTo>
                <a:cubicBezTo>
                  <a:pt x="1182701" y="6175325"/>
                  <a:pt x="1214101" y="6200717"/>
                  <a:pt x="1245523" y="6226085"/>
                </a:cubicBezTo>
                <a:cubicBezTo>
                  <a:pt x="1260914" y="6238950"/>
                  <a:pt x="1277689" y="6250411"/>
                  <a:pt x="1289765" y="6259514"/>
                </a:cubicBezTo>
                <a:cubicBezTo>
                  <a:pt x="1290424" y="6259981"/>
                  <a:pt x="1290933" y="6260365"/>
                  <a:pt x="1291530" y="6260896"/>
                </a:cubicBezTo>
                <a:cubicBezTo>
                  <a:pt x="1003055" y="5985241"/>
                  <a:pt x="757420" y="5665081"/>
                  <a:pt x="565658" y="5311450"/>
                </a:cubicBezTo>
                <a:cubicBezTo>
                  <a:pt x="541294" y="5279701"/>
                  <a:pt x="512700" y="5239064"/>
                  <a:pt x="474304" y="5177801"/>
                </a:cubicBezTo>
                <a:cubicBezTo>
                  <a:pt x="467821" y="5187880"/>
                  <a:pt x="482788" y="5224264"/>
                  <a:pt x="503749" y="5264603"/>
                </a:cubicBezTo>
                <a:cubicBezTo>
                  <a:pt x="525052" y="5304793"/>
                  <a:pt x="550712" y="5349705"/>
                  <a:pt x="569973" y="5374690"/>
                </a:cubicBezTo>
                <a:lnTo>
                  <a:pt x="614620" y="5411287"/>
                </a:lnTo>
                <a:cubicBezTo>
                  <a:pt x="613791" y="5441271"/>
                  <a:pt x="634199" y="5474038"/>
                  <a:pt x="655969" y="5503872"/>
                </a:cubicBezTo>
                <a:cubicBezTo>
                  <a:pt x="678760" y="5533155"/>
                  <a:pt x="703590" y="5559140"/>
                  <a:pt x="709566" y="5578449"/>
                </a:cubicBezTo>
                <a:cubicBezTo>
                  <a:pt x="688454" y="5561713"/>
                  <a:pt x="661625" y="5534111"/>
                  <a:pt x="635157" y="5497707"/>
                </a:cubicBezTo>
                <a:cubicBezTo>
                  <a:pt x="608752" y="5461237"/>
                  <a:pt x="580137" y="5417540"/>
                  <a:pt x="550776" y="5371480"/>
                </a:cubicBezTo>
                <a:cubicBezTo>
                  <a:pt x="494948" y="5277744"/>
                  <a:pt x="437759" y="5173783"/>
                  <a:pt x="392327" y="5096358"/>
                </a:cubicBezTo>
                <a:close/>
                <a:moveTo>
                  <a:pt x="142610" y="4032592"/>
                </a:moveTo>
                <a:cubicBezTo>
                  <a:pt x="138018" y="4038654"/>
                  <a:pt x="140144" y="4053134"/>
                  <a:pt x="143696" y="4076568"/>
                </a:cubicBezTo>
                <a:cubicBezTo>
                  <a:pt x="146267" y="4078717"/>
                  <a:pt x="148563" y="4082713"/>
                  <a:pt x="150795" y="4087371"/>
                </a:cubicBezTo>
                <a:cubicBezTo>
                  <a:pt x="147927" y="4069168"/>
                  <a:pt x="145246" y="4050880"/>
                  <a:pt x="142610" y="4032592"/>
                </a:cubicBezTo>
                <a:close/>
                <a:moveTo>
                  <a:pt x="2002178" y="0"/>
                </a:moveTo>
                <a:lnTo>
                  <a:pt x="2095742" y="0"/>
                </a:lnTo>
                <a:lnTo>
                  <a:pt x="2079755" y="10531"/>
                </a:lnTo>
                <a:cubicBezTo>
                  <a:pt x="2028157" y="45065"/>
                  <a:pt x="1980536" y="72475"/>
                  <a:pt x="1955810" y="72433"/>
                </a:cubicBezTo>
                <a:cubicBezTo>
                  <a:pt x="1918819" y="102055"/>
                  <a:pt x="2025267" y="2876"/>
                  <a:pt x="1890225" y="87511"/>
                </a:cubicBezTo>
                <a:cubicBezTo>
                  <a:pt x="1842411" y="111879"/>
                  <a:pt x="1814391" y="133910"/>
                  <a:pt x="1798488" y="152111"/>
                </a:cubicBezTo>
                <a:cubicBezTo>
                  <a:pt x="1782841" y="170761"/>
                  <a:pt x="1778420" y="184433"/>
                  <a:pt x="1776336" y="191175"/>
                </a:cubicBezTo>
                <a:cubicBezTo>
                  <a:pt x="1779077" y="196641"/>
                  <a:pt x="1814371" y="174524"/>
                  <a:pt x="1846068" y="160023"/>
                </a:cubicBezTo>
                <a:cubicBezTo>
                  <a:pt x="1877340" y="144840"/>
                  <a:pt x="1902725" y="133825"/>
                  <a:pt x="1881975" y="155173"/>
                </a:cubicBezTo>
                <a:cubicBezTo>
                  <a:pt x="1950326" y="110072"/>
                  <a:pt x="1969416" y="78176"/>
                  <a:pt x="2066616" y="35987"/>
                </a:cubicBezTo>
                <a:cubicBezTo>
                  <a:pt x="1995417" y="76239"/>
                  <a:pt x="1915926" y="156364"/>
                  <a:pt x="1869942" y="164870"/>
                </a:cubicBezTo>
                <a:cubicBezTo>
                  <a:pt x="1838689" y="190516"/>
                  <a:pt x="1819493" y="213142"/>
                  <a:pt x="1808480" y="230876"/>
                </a:cubicBezTo>
                <a:cubicBezTo>
                  <a:pt x="1797405" y="248504"/>
                  <a:pt x="1794427" y="261199"/>
                  <a:pt x="1797148" y="269196"/>
                </a:cubicBezTo>
                <a:cubicBezTo>
                  <a:pt x="1800041" y="277702"/>
                  <a:pt x="1809331" y="280762"/>
                  <a:pt x="1822001" y="278870"/>
                </a:cubicBezTo>
                <a:cubicBezTo>
                  <a:pt x="1837671" y="268472"/>
                  <a:pt x="1853296" y="258031"/>
                  <a:pt x="1869136" y="247845"/>
                </a:cubicBezTo>
                <a:cubicBezTo>
                  <a:pt x="1909846" y="207995"/>
                  <a:pt x="2061876" y="104585"/>
                  <a:pt x="1906169" y="182818"/>
                </a:cubicBezTo>
                <a:cubicBezTo>
                  <a:pt x="1940205" y="149178"/>
                  <a:pt x="1992122" y="106562"/>
                  <a:pt x="2051585" y="68946"/>
                </a:cubicBezTo>
                <a:cubicBezTo>
                  <a:pt x="2081053" y="49595"/>
                  <a:pt x="2111262" y="29754"/>
                  <a:pt x="2140600" y="10511"/>
                </a:cubicBezTo>
                <a:lnTo>
                  <a:pt x="2157277" y="0"/>
                </a:lnTo>
                <a:lnTo>
                  <a:pt x="5745708" y="0"/>
                </a:lnTo>
                <a:lnTo>
                  <a:pt x="5745708" y="6825345"/>
                </a:lnTo>
                <a:lnTo>
                  <a:pt x="5555148" y="6825345"/>
                </a:lnTo>
                <a:lnTo>
                  <a:pt x="2217305" y="6825345"/>
                </a:lnTo>
                <a:lnTo>
                  <a:pt x="1967292" y="6825345"/>
                </a:lnTo>
                <a:cubicBezTo>
                  <a:pt x="1879998" y="6785515"/>
                  <a:pt x="1803782" y="6753088"/>
                  <a:pt x="1887077" y="6823856"/>
                </a:cubicBezTo>
                <a:cubicBezTo>
                  <a:pt x="1887077" y="6823856"/>
                  <a:pt x="1888927" y="6824410"/>
                  <a:pt x="1891947" y="6825345"/>
                </a:cubicBezTo>
                <a:lnTo>
                  <a:pt x="1823192" y="6825345"/>
                </a:lnTo>
                <a:cubicBezTo>
                  <a:pt x="1821746" y="6824365"/>
                  <a:pt x="1820194" y="6823304"/>
                  <a:pt x="1818749" y="6822346"/>
                </a:cubicBezTo>
                <a:cubicBezTo>
                  <a:pt x="1786583" y="6801699"/>
                  <a:pt x="1759433" y="6782178"/>
                  <a:pt x="1741597" y="6773203"/>
                </a:cubicBezTo>
                <a:cubicBezTo>
                  <a:pt x="1723803" y="6764230"/>
                  <a:pt x="1715576" y="6765335"/>
                  <a:pt x="1723356" y="6783454"/>
                </a:cubicBezTo>
                <a:cubicBezTo>
                  <a:pt x="1695782" y="6763676"/>
                  <a:pt x="1668656" y="6737818"/>
                  <a:pt x="1637298" y="6710068"/>
                </a:cubicBezTo>
                <a:cubicBezTo>
                  <a:pt x="1605896" y="6682403"/>
                  <a:pt x="1572454" y="6650060"/>
                  <a:pt x="1528639" y="6620820"/>
                </a:cubicBezTo>
                <a:cubicBezTo>
                  <a:pt x="1523026" y="6610487"/>
                  <a:pt x="1522579" y="6605787"/>
                  <a:pt x="1525174" y="6604257"/>
                </a:cubicBezTo>
                <a:lnTo>
                  <a:pt x="1513373" y="6594984"/>
                </a:lnTo>
                <a:cubicBezTo>
                  <a:pt x="1519264" y="6598089"/>
                  <a:pt x="1524960" y="6601172"/>
                  <a:pt x="1531020" y="6604362"/>
                </a:cubicBezTo>
                <a:cubicBezTo>
                  <a:pt x="1535952" y="6606106"/>
                  <a:pt x="1542287" y="6609274"/>
                  <a:pt x="1550941" y="6615079"/>
                </a:cubicBezTo>
                <a:cubicBezTo>
                  <a:pt x="1602559" y="6643084"/>
                  <a:pt x="1643845" y="6663711"/>
                  <a:pt x="1588528" y="6606446"/>
                </a:cubicBezTo>
                <a:cubicBezTo>
                  <a:pt x="1613381" y="6624839"/>
                  <a:pt x="1639190" y="6647105"/>
                  <a:pt x="1666379" y="6666668"/>
                </a:cubicBezTo>
                <a:cubicBezTo>
                  <a:pt x="1693444" y="6686444"/>
                  <a:pt x="1720126" y="6705922"/>
                  <a:pt x="1743893" y="6722445"/>
                </a:cubicBezTo>
                <a:cubicBezTo>
                  <a:pt x="1767683" y="6738968"/>
                  <a:pt x="1788559" y="6752556"/>
                  <a:pt x="1804059" y="6760446"/>
                </a:cubicBezTo>
                <a:cubicBezTo>
                  <a:pt x="1819705" y="6768121"/>
                  <a:pt x="1830230" y="6769609"/>
                  <a:pt x="1832334" y="6763633"/>
                </a:cubicBezTo>
                <a:cubicBezTo>
                  <a:pt x="1812094" y="6742071"/>
                  <a:pt x="1789792" y="6713789"/>
                  <a:pt x="1747230" y="6680064"/>
                </a:cubicBezTo>
                <a:cubicBezTo>
                  <a:pt x="1784925" y="6706496"/>
                  <a:pt x="1815793" y="6728121"/>
                  <a:pt x="1845154" y="6744240"/>
                </a:cubicBezTo>
                <a:cubicBezTo>
                  <a:pt x="1874385" y="6760531"/>
                  <a:pt x="1900323" y="6773904"/>
                  <a:pt x="1925855" y="6787110"/>
                </a:cubicBezTo>
                <a:cubicBezTo>
                  <a:pt x="1949390" y="6799146"/>
                  <a:pt x="1972351" y="6811650"/>
                  <a:pt x="1997671" y="6825323"/>
                </a:cubicBezTo>
                <a:lnTo>
                  <a:pt x="2050671" y="6825323"/>
                </a:lnTo>
                <a:cubicBezTo>
                  <a:pt x="1784988" y="6674428"/>
                  <a:pt x="1538970" y="6492872"/>
                  <a:pt x="1317636" y="6285242"/>
                </a:cubicBezTo>
                <a:cubicBezTo>
                  <a:pt x="1384986" y="6384868"/>
                  <a:pt x="1199624" y="6209670"/>
                  <a:pt x="1344870" y="6374832"/>
                </a:cubicBezTo>
                <a:cubicBezTo>
                  <a:pt x="1498939" y="6517028"/>
                  <a:pt x="1518583" y="6485345"/>
                  <a:pt x="1648458" y="6583735"/>
                </a:cubicBezTo>
                <a:cubicBezTo>
                  <a:pt x="1621097" y="6575294"/>
                  <a:pt x="1579088" y="6554410"/>
                  <a:pt x="1530808" y="6525130"/>
                </a:cubicBezTo>
                <a:cubicBezTo>
                  <a:pt x="1483206" y="6495062"/>
                  <a:pt x="1431247" y="6454318"/>
                  <a:pt x="1381054" y="6410748"/>
                </a:cubicBezTo>
                <a:lnTo>
                  <a:pt x="1435393" y="6470968"/>
                </a:lnTo>
                <a:cubicBezTo>
                  <a:pt x="1425401" y="6466226"/>
                  <a:pt x="1409287" y="6454977"/>
                  <a:pt x="1389643" y="6439816"/>
                </a:cubicBezTo>
                <a:cubicBezTo>
                  <a:pt x="1379821" y="6432226"/>
                  <a:pt x="1369106" y="6423677"/>
                  <a:pt x="1357881" y="6414447"/>
                </a:cubicBezTo>
                <a:cubicBezTo>
                  <a:pt x="1346826" y="6405028"/>
                  <a:pt x="1335684" y="6394437"/>
                  <a:pt x="1324098" y="6383762"/>
                </a:cubicBezTo>
                <a:cubicBezTo>
                  <a:pt x="1278348" y="6340403"/>
                  <a:pt x="1227602" y="6293239"/>
                  <a:pt x="1196604" y="6259129"/>
                </a:cubicBezTo>
                <a:cubicBezTo>
                  <a:pt x="1226793" y="6282818"/>
                  <a:pt x="1240441" y="6289623"/>
                  <a:pt x="1241250" y="6287923"/>
                </a:cubicBezTo>
                <a:cubicBezTo>
                  <a:pt x="1242461" y="6285818"/>
                  <a:pt x="1230917" y="6275101"/>
                  <a:pt x="1215930" y="6258024"/>
                </a:cubicBezTo>
                <a:cubicBezTo>
                  <a:pt x="1185422" y="6224426"/>
                  <a:pt x="1135461" y="6171222"/>
                  <a:pt x="1118518" y="6140028"/>
                </a:cubicBezTo>
                <a:cubicBezTo>
                  <a:pt x="1095195" y="6144046"/>
                  <a:pt x="1164522" y="6213241"/>
                  <a:pt x="1073787" y="6139771"/>
                </a:cubicBezTo>
                <a:cubicBezTo>
                  <a:pt x="1111077" y="6179069"/>
                  <a:pt x="1132441" y="6201568"/>
                  <a:pt x="1156360" y="6226787"/>
                </a:cubicBezTo>
                <a:cubicBezTo>
                  <a:pt x="1180235" y="6252048"/>
                  <a:pt x="1204598" y="6281905"/>
                  <a:pt x="1252517" y="6331579"/>
                </a:cubicBezTo>
                <a:cubicBezTo>
                  <a:pt x="1199304" y="6279332"/>
                  <a:pt x="1161525" y="6240799"/>
                  <a:pt x="1127000" y="6213880"/>
                </a:cubicBezTo>
                <a:cubicBezTo>
                  <a:pt x="1093281" y="6186255"/>
                  <a:pt x="1063708" y="6169308"/>
                  <a:pt x="1037602" y="6150531"/>
                </a:cubicBezTo>
                <a:cubicBezTo>
                  <a:pt x="1010985" y="6132243"/>
                  <a:pt x="985198" y="6114594"/>
                  <a:pt x="956072" y="6088227"/>
                </a:cubicBezTo>
                <a:cubicBezTo>
                  <a:pt x="941531" y="6075063"/>
                  <a:pt x="926095" y="6059731"/>
                  <a:pt x="909364" y="6041126"/>
                </a:cubicBezTo>
                <a:cubicBezTo>
                  <a:pt x="893335" y="6021944"/>
                  <a:pt x="876327" y="5999126"/>
                  <a:pt x="857532" y="5971973"/>
                </a:cubicBezTo>
                <a:cubicBezTo>
                  <a:pt x="939574" y="6061772"/>
                  <a:pt x="853663" y="5920853"/>
                  <a:pt x="852600" y="5903818"/>
                </a:cubicBezTo>
                <a:cubicBezTo>
                  <a:pt x="843395" y="5893016"/>
                  <a:pt x="831808" y="5879428"/>
                  <a:pt x="819096" y="5864607"/>
                </a:cubicBezTo>
                <a:cubicBezTo>
                  <a:pt x="807040" y="5849274"/>
                  <a:pt x="793901" y="5832604"/>
                  <a:pt x="780997" y="5816188"/>
                </a:cubicBezTo>
                <a:cubicBezTo>
                  <a:pt x="755061" y="5783376"/>
                  <a:pt x="729549" y="5751628"/>
                  <a:pt x="713796" y="5733659"/>
                </a:cubicBezTo>
                <a:lnTo>
                  <a:pt x="715177" y="5785121"/>
                </a:lnTo>
                <a:cubicBezTo>
                  <a:pt x="664600" y="5726556"/>
                  <a:pt x="648019" y="5675054"/>
                  <a:pt x="626673" y="5624040"/>
                </a:cubicBezTo>
                <a:cubicBezTo>
                  <a:pt x="616235" y="5598352"/>
                  <a:pt x="604628" y="5572643"/>
                  <a:pt x="588916" y="5544596"/>
                </a:cubicBezTo>
                <a:cubicBezTo>
                  <a:pt x="573970" y="5516015"/>
                  <a:pt x="554348" y="5485480"/>
                  <a:pt x="525901" y="5450796"/>
                </a:cubicBezTo>
                <a:cubicBezTo>
                  <a:pt x="499583" y="5439335"/>
                  <a:pt x="598398" y="5588825"/>
                  <a:pt x="580072" y="5562607"/>
                </a:cubicBezTo>
                <a:cubicBezTo>
                  <a:pt x="511594" y="5462342"/>
                  <a:pt x="475197" y="5387576"/>
                  <a:pt x="451238" y="5311215"/>
                </a:cubicBezTo>
                <a:cubicBezTo>
                  <a:pt x="438695" y="5273344"/>
                  <a:pt x="427279" y="5236002"/>
                  <a:pt x="415118" y="5195323"/>
                </a:cubicBezTo>
                <a:cubicBezTo>
                  <a:pt x="404148" y="5154112"/>
                  <a:pt x="391733" y="5109839"/>
                  <a:pt x="374810" y="5059251"/>
                </a:cubicBezTo>
                <a:cubicBezTo>
                  <a:pt x="368390" y="5055487"/>
                  <a:pt x="361289" y="5056019"/>
                  <a:pt x="350212" y="5049659"/>
                </a:cubicBezTo>
                <a:cubicBezTo>
                  <a:pt x="339137" y="5043260"/>
                  <a:pt x="323616" y="5030266"/>
                  <a:pt x="303142" y="4998073"/>
                </a:cubicBezTo>
                <a:cubicBezTo>
                  <a:pt x="327995" y="5013191"/>
                  <a:pt x="314815" y="4958944"/>
                  <a:pt x="358653" y="5031436"/>
                </a:cubicBezTo>
                <a:cubicBezTo>
                  <a:pt x="337924" y="4963050"/>
                  <a:pt x="295893" y="4889197"/>
                  <a:pt x="266894" y="4832676"/>
                </a:cubicBezTo>
                <a:cubicBezTo>
                  <a:pt x="288730" y="4903828"/>
                  <a:pt x="277887" y="4891813"/>
                  <a:pt x="258263" y="4859213"/>
                </a:cubicBezTo>
                <a:cubicBezTo>
                  <a:pt x="239151" y="4826509"/>
                  <a:pt x="215000" y="4771753"/>
                  <a:pt x="205433" y="4760419"/>
                </a:cubicBezTo>
                <a:cubicBezTo>
                  <a:pt x="183365" y="4685970"/>
                  <a:pt x="229287" y="4777431"/>
                  <a:pt x="249228" y="4820576"/>
                </a:cubicBezTo>
                <a:cubicBezTo>
                  <a:pt x="233495" y="4760099"/>
                  <a:pt x="234239" y="4682972"/>
                  <a:pt x="198503" y="4657456"/>
                </a:cubicBezTo>
                <a:cubicBezTo>
                  <a:pt x="206773" y="4653607"/>
                  <a:pt x="231923" y="4691054"/>
                  <a:pt x="260008" y="4742151"/>
                </a:cubicBezTo>
                <a:cubicBezTo>
                  <a:pt x="274060" y="4767777"/>
                  <a:pt x="288899" y="4796780"/>
                  <a:pt x="302717" y="4826000"/>
                </a:cubicBezTo>
                <a:cubicBezTo>
                  <a:pt x="317898" y="4854748"/>
                  <a:pt x="332248" y="4883584"/>
                  <a:pt x="343707" y="4909527"/>
                </a:cubicBezTo>
                <a:lnTo>
                  <a:pt x="318472" y="4837419"/>
                </a:lnTo>
                <a:cubicBezTo>
                  <a:pt x="346385" y="4883117"/>
                  <a:pt x="347448" y="4893068"/>
                  <a:pt x="372641" y="4964560"/>
                </a:cubicBezTo>
                <a:cubicBezTo>
                  <a:pt x="364648" y="4922795"/>
                  <a:pt x="366603" y="4904997"/>
                  <a:pt x="373108" y="4899405"/>
                </a:cubicBezTo>
                <a:cubicBezTo>
                  <a:pt x="338136" y="4811304"/>
                  <a:pt x="306289" y="4721589"/>
                  <a:pt x="277780" y="4630427"/>
                </a:cubicBezTo>
                <a:cubicBezTo>
                  <a:pt x="260178" y="4601337"/>
                  <a:pt x="244465" y="4572546"/>
                  <a:pt x="231391" y="4550237"/>
                </a:cubicBezTo>
                <a:cubicBezTo>
                  <a:pt x="218359" y="4527357"/>
                  <a:pt x="209112" y="4511111"/>
                  <a:pt x="206750" y="4506965"/>
                </a:cubicBezTo>
                <a:cubicBezTo>
                  <a:pt x="212257" y="4522425"/>
                  <a:pt x="217573" y="4537800"/>
                  <a:pt x="224802" y="4555811"/>
                </a:cubicBezTo>
                <a:cubicBezTo>
                  <a:pt x="239279" y="4581966"/>
                  <a:pt x="253566" y="4605420"/>
                  <a:pt x="266131" y="4635998"/>
                </a:cubicBezTo>
                <a:cubicBezTo>
                  <a:pt x="280011" y="4666194"/>
                  <a:pt x="292194" y="4703451"/>
                  <a:pt x="301442" y="4758272"/>
                </a:cubicBezTo>
                <a:cubicBezTo>
                  <a:pt x="223184" y="4597830"/>
                  <a:pt x="232816" y="4662580"/>
                  <a:pt x="174245" y="4567335"/>
                </a:cubicBezTo>
                <a:lnTo>
                  <a:pt x="186321" y="4607462"/>
                </a:lnTo>
                <a:cubicBezTo>
                  <a:pt x="186787" y="4628258"/>
                  <a:pt x="162786" y="4558701"/>
                  <a:pt x="156940" y="4544030"/>
                </a:cubicBezTo>
                <a:cubicBezTo>
                  <a:pt x="180220" y="4582497"/>
                  <a:pt x="150263" y="4487953"/>
                  <a:pt x="167570" y="4511622"/>
                </a:cubicBezTo>
                <a:cubicBezTo>
                  <a:pt x="167570" y="4511622"/>
                  <a:pt x="147480" y="4464032"/>
                  <a:pt x="131578" y="4414974"/>
                </a:cubicBezTo>
                <a:cubicBezTo>
                  <a:pt x="114760" y="4366066"/>
                  <a:pt x="97944" y="4317155"/>
                  <a:pt x="97944" y="4317155"/>
                </a:cubicBezTo>
                <a:lnTo>
                  <a:pt x="125136" y="4351328"/>
                </a:lnTo>
                <a:cubicBezTo>
                  <a:pt x="125136" y="4351328"/>
                  <a:pt x="144842" y="4390329"/>
                  <a:pt x="164550" y="4429371"/>
                </a:cubicBezTo>
                <a:cubicBezTo>
                  <a:pt x="174033" y="4448849"/>
                  <a:pt x="184578" y="4467923"/>
                  <a:pt x="192890" y="4482128"/>
                </a:cubicBezTo>
                <a:cubicBezTo>
                  <a:pt x="199672" y="4494058"/>
                  <a:pt x="204349" y="4502265"/>
                  <a:pt x="205730" y="4504711"/>
                </a:cubicBezTo>
                <a:cubicBezTo>
                  <a:pt x="182090" y="4441491"/>
                  <a:pt x="175648" y="4392540"/>
                  <a:pt x="169824" y="4348118"/>
                </a:cubicBezTo>
                <a:cubicBezTo>
                  <a:pt x="164997" y="4303165"/>
                  <a:pt x="161830" y="4262314"/>
                  <a:pt x="159618" y="4211195"/>
                </a:cubicBezTo>
                <a:lnTo>
                  <a:pt x="134171" y="4187613"/>
                </a:lnTo>
                <a:cubicBezTo>
                  <a:pt x="125325" y="4129283"/>
                  <a:pt x="115865" y="4072719"/>
                  <a:pt x="117545" y="4039079"/>
                </a:cubicBezTo>
                <a:cubicBezTo>
                  <a:pt x="118481" y="4006459"/>
                  <a:pt x="125283" y="3996655"/>
                  <a:pt x="142079" y="4028553"/>
                </a:cubicBezTo>
                <a:cubicBezTo>
                  <a:pt x="140930" y="4020494"/>
                  <a:pt x="139782" y="4012435"/>
                  <a:pt x="138699" y="4004353"/>
                </a:cubicBezTo>
                <a:cubicBezTo>
                  <a:pt x="134915" y="3983769"/>
                  <a:pt x="131555" y="3965503"/>
                  <a:pt x="128727" y="3950128"/>
                </a:cubicBezTo>
                <a:cubicBezTo>
                  <a:pt x="122011" y="3914531"/>
                  <a:pt x="118034" y="3893480"/>
                  <a:pt x="117353" y="3889908"/>
                </a:cubicBezTo>
                <a:cubicBezTo>
                  <a:pt x="121903" y="3906494"/>
                  <a:pt x="125922" y="3920167"/>
                  <a:pt x="129579" y="3931840"/>
                </a:cubicBezTo>
                <a:cubicBezTo>
                  <a:pt x="112358" y="3784222"/>
                  <a:pt x="103216" y="3634114"/>
                  <a:pt x="103216" y="3481881"/>
                </a:cubicBezTo>
                <a:cubicBezTo>
                  <a:pt x="103216" y="3343830"/>
                  <a:pt x="110679" y="3207524"/>
                  <a:pt x="124859" y="3073238"/>
                </a:cubicBezTo>
                <a:cubicBezTo>
                  <a:pt x="117842" y="3044828"/>
                  <a:pt x="111103" y="3015058"/>
                  <a:pt x="106660" y="2993688"/>
                </a:cubicBezTo>
                <a:cubicBezTo>
                  <a:pt x="92757" y="3067625"/>
                  <a:pt x="89058" y="3082659"/>
                  <a:pt x="84296" y="3080192"/>
                </a:cubicBezTo>
                <a:cubicBezTo>
                  <a:pt x="79810" y="3077766"/>
                  <a:pt x="75982" y="3057906"/>
                  <a:pt x="69115" y="3063307"/>
                </a:cubicBezTo>
                <a:cubicBezTo>
                  <a:pt x="71221" y="3047827"/>
                  <a:pt x="75685" y="3020035"/>
                  <a:pt x="73241" y="3016461"/>
                </a:cubicBezTo>
                <a:cubicBezTo>
                  <a:pt x="70051" y="2994304"/>
                  <a:pt x="61717" y="3044765"/>
                  <a:pt x="54319" y="3048337"/>
                </a:cubicBezTo>
                <a:cubicBezTo>
                  <a:pt x="53363" y="3088676"/>
                  <a:pt x="52407" y="3129313"/>
                  <a:pt x="51471" y="3168589"/>
                </a:cubicBezTo>
                <a:cubicBezTo>
                  <a:pt x="51086" y="3207885"/>
                  <a:pt x="48728" y="3245632"/>
                  <a:pt x="51321" y="3280590"/>
                </a:cubicBezTo>
                <a:cubicBezTo>
                  <a:pt x="55000" y="3350359"/>
                  <a:pt x="61547" y="3408113"/>
                  <a:pt x="75303" y="3440692"/>
                </a:cubicBezTo>
                <a:cubicBezTo>
                  <a:pt x="89610" y="3391974"/>
                  <a:pt x="64757" y="3356973"/>
                  <a:pt x="74963" y="3302300"/>
                </a:cubicBezTo>
                <a:cubicBezTo>
                  <a:pt x="83699" y="3342215"/>
                  <a:pt x="86485" y="3387401"/>
                  <a:pt x="86634" y="3439182"/>
                </a:cubicBezTo>
                <a:cubicBezTo>
                  <a:pt x="87653" y="3490938"/>
                  <a:pt x="88759" y="3549396"/>
                  <a:pt x="90034" y="3615424"/>
                </a:cubicBezTo>
                <a:lnTo>
                  <a:pt x="73750" y="3659570"/>
                </a:lnTo>
                <a:cubicBezTo>
                  <a:pt x="73750" y="3659570"/>
                  <a:pt x="74644" y="3667926"/>
                  <a:pt x="76556" y="3680366"/>
                </a:cubicBezTo>
                <a:cubicBezTo>
                  <a:pt x="78363" y="3692783"/>
                  <a:pt x="80809" y="3709369"/>
                  <a:pt x="83232" y="3725957"/>
                </a:cubicBezTo>
                <a:cubicBezTo>
                  <a:pt x="88122" y="3759043"/>
                  <a:pt x="92989" y="3792112"/>
                  <a:pt x="92989" y="3792112"/>
                </a:cubicBezTo>
                <a:cubicBezTo>
                  <a:pt x="86273" y="3764744"/>
                  <a:pt x="79022" y="3759702"/>
                  <a:pt x="71666" y="3744053"/>
                </a:cubicBezTo>
                <a:cubicBezTo>
                  <a:pt x="67967" y="3736228"/>
                  <a:pt x="64268" y="3725722"/>
                  <a:pt x="60611" y="3708371"/>
                </a:cubicBezTo>
                <a:cubicBezTo>
                  <a:pt x="57082" y="3691061"/>
                  <a:pt x="52724" y="3666925"/>
                  <a:pt x="51471" y="3631732"/>
                </a:cubicBezTo>
                <a:cubicBezTo>
                  <a:pt x="33507" y="3650617"/>
                  <a:pt x="64525" y="3771059"/>
                  <a:pt x="65184" y="3857436"/>
                </a:cubicBezTo>
                <a:cubicBezTo>
                  <a:pt x="65184" y="3857436"/>
                  <a:pt x="71624" y="3867899"/>
                  <a:pt x="78959" y="3878232"/>
                </a:cubicBezTo>
                <a:cubicBezTo>
                  <a:pt x="86080" y="3888503"/>
                  <a:pt x="93204" y="3898796"/>
                  <a:pt x="93204" y="3898796"/>
                </a:cubicBezTo>
                <a:cubicBezTo>
                  <a:pt x="78193" y="3883187"/>
                  <a:pt x="98985" y="4066914"/>
                  <a:pt x="64992" y="3938752"/>
                </a:cubicBezTo>
                <a:cubicBezTo>
                  <a:pt x="64992" y="3938752"/>
                  <a:pt x="62143" y="3925588"/>
                  <a:pt x="57870" y="3905855"/>
                </a:cubicBezTo>
                <a:cubicBezTo>
                  <a:pt x="55721" y="3895966"/>
                  <a:pt x="53235" y="3884420"/>
                  <a:pt x="50577" y="3872087"/>
                </a:cubicBezTo>
                <a:cubicBezTo>
                  <a:pt x="48451" y="3859625"/>
                  <a:pt x="46197" y="3846379"/>
                  <a:pt x="43945" y="3833131"/>
                </a:cubicBezTo>
                <a:cubicBezTo>
                  <a:pt x="35142" y="3779927"/>
                  <a:pt x="26341" y="3726723"/>
                  <a:pt x="26341" y="3726723"/>
                </a:cubicBezTo>
                <a:lnTo>
                  <a:pt x="15136" y="3787624"/>
                </a:lnTo>
                <a:cubicBezTo>
                  <a:pt x="15136" y="3787624"/>
                  <a:pt x="10588" y="3742161"/>
                  <a:pt x="6016" y="3696697"/>
                </a:cubicBezTo>
                <a:cubicBezTo>
                  <a:pt x="3360" y="3673986"/>
                  <a:pt x="2147" y="3651191"/>
                  <a:pt x="1425" y="3634094"/>
                </a:cubicBezTo>
                <a:cubicBezTo>
                  <a:pt x="552" y="3616954"/>
                  <a:pt x="0" y="3605577"/>
                  <a:pt x="0" y="3605577"/>
                </a:cubicBezTo>
                <a:lnTo>
                  <a:pt x="13097" y="3648106"/>
                </a:lnTo>
                <a:cubicBezTo>
                  <a:pt x="-9312" y="3355548"/>
                  <a:pt x="52958" y="3561686"/>
                  <a:pt x="31954" y="3268257"/>
                </a:cubicBezTo>
                <a:cubicBezTo>
                  <a:pt x="19983" y="3221728"/>
                  <a:pt x="16796" y="3173458"/>
                  <a:pt x="17625" y="3114322"/>
                </a:cubicBezTo>
                <a:cubicBezTo>
                  <a:pt x="17370" y="3055098"/>
                  <a:pt x="28190" y="2985521"/>
                  <a:pt x="42924" y="2896211"/>
                </a:cubicBezTo>
                <a:cubicBezTo>
                  <a:pt x="32613" y="3026859"/>
                  <a:pt x="60781" y="2912158"/>
                  <a:pt x="70732" y="2962895"/>
                </a:cubicBezTo>
                <a:cubicBezTo>
                  <a:pt x="97582" y="2833053"/>
                  <a:pt x="85571" y="2786187"/>
                  <a:pt x="86400" y="2715906"/>
                </a:cubicBezTo>
                <a:cubicBezTo>
                  <a:pt x="106980" y="2685263"/>
                  <a:pt x="123009" y="2664127"/>
                  <a:pt x="100133" y="2780084"/>
                </a:cubicBezTo>
                <a:cubicBezTo>
                  <a:pt x="128388" y="2800157"/>
                  <a:pt x="121117" y="2625787"/>
                  <a:pt x="157279" y="2622321"/>
                </a:cubicBezTo>
                <a:cubicBezTo>
                  <a:pt x="178965" y="2527502"/>
                  <a:pt x="186937" y="2459307"/>
                  <a:pt x="194420" y="2404486"/>
                </a:cubicBezTo>
                <a:cubicBezTo>
                  <a:pt x="200693" y="2349368"/>
                  <a:pt x="200565" y="2306201"/>
                  <a:pt x="203116" y="2261331"/>
                </a:cubicBezTo>
                <a:cubicBezTo>
                  <a:pt x="207177" y="2216931"/>
                  <a:pt x="213215" y="2170576"/>
                  <a:pt x="230031" y="2108694"/>
                </a:cubicBezTo>
                <a:cubicBezTo>
                  <a:pt x="237811" y="2077542"/>
                  <a:pt x="250695" y="2043370"/>
                  <a:pt x="267469" y="2003796"/>
                </a:cubicBezTo>
                <a:cubicBezTo>
                  <a:pt x="284584" y="1964393"/>
                  <a:pt x="303845" y="1918779"/>
                  <a:pt x="331801" y="1867937"/>
                </a:cubicBezTo>
                <a:lnTo>
                  <a:pt x="336541" y="1888753"/>
                </a:lnTo>
                <a:cubicBezTo>
                  <a:pt x="363074" y="1820579"/>
                  <a:pt x="387544" y="1759700"/>
                  <a:pt x="412991" y="1703943"/>
                </a:cubicBezTo>
                <a:cubicBezTo>
                  <a:pt x="439971" y="1648910"/>
                  <a:pt x="466099" y="1598130"/>
                  <a:pt x="492143" y="1548093"/>
                </a:cubicBezTo>
                <a:cubicBezTo>
                  <a:pt x="520268" y="1499208"/>
                  <a:pt x="548056" y="1450914"/>
                  <a:pt x="577267" y="1400136"/>
                </a:cubicBezTo>
                <a:cubicBezTo>
                  <a:pt x="591319" y="1374405"/>
                  <a:pt x="607603" y="1349206"/>
                  <a:pt x="623867" y="1322647"/>
                </a:cubicBezTo>
                <a:cubicBezTo>
                  <a:pt x="639962" y="1295937"/>
                  <a:pt x="656650" y="1268230"/>
                  <a:pt x="674167" y="1239162"/>
                </a:cubicBezTo>
                <a:cubicBezTo>
                  <a:pt x="674167" y="1239162"/>
                  <a:pt x="683096" y="1229061"/>
                  <a:pt x="696489" y="1213920"/>
                </a:cubicBezTo>
                <a:cubicBezTo>
                  <a:pt x="710225" y="1199035"/>
                  <a:pt x="729272" y="1179811"/>
                  <a:pt x="747960" y="1160397"/>
                </a:cubicBezTo>
                <a:cubicBezTo>
                  <a:pt x="785377" y="1121907"/>
                  <a:pt x="822837" y="1083420"/>
                  <a:pt x="822837" y="1083420"/>
                </a:cubicBezTo>
                <a:cubicBezTo>
                  <a:pt x="799133" y="1125247"/>
                  <a:pt x="745898" y="1242522"/>
                  <a:pt x="793095" y="1203350"/>
                </a:cubicBezTo>
                <a:cubicBezTo>
                  <a:pt x="749150" y="1234909"/>
                  <a:pt x="716624" y="1276863"/>
                  <a:pt x="684628" y="1320308"/>
                </a:cubicBezTo>
                <a:cubicBezTo>
                  <a:pt x="668703" y="1342145"/>
                  <a:pt x="652654" y="1364177"/>
                  <a:pt x="636475" y="1386376"/>
                </a:cubicBezTo>
                <a:cubicBezTo>
                  <a:pt x="620360" y="1408620"/>
                  <a:pt x="604925" y="1431522"/>
                  <a:pt x="587046" y="1453232"/>
                </a:cubicBezTo>
                <a:cubicBezTo>
                  <a:pt x="588853" y="1467352"/>
                  <a:pt x="616724" y="1431437"/>
                  <a:pt x="631031" y="1417231"/>
                </a:cubicBezTo>
                <a:cubicBezTo>
                  <a:pt x="597824" y="1474860"/>
                  <a:pt x="567295" y="1496145"/>
                  <a:pt x="529665" y="1576185"/>
                </a:cubicBezTo>
                <a:cubicBezTo>
                  <a:pt x="536597" y="1574952"/>
                  <a:pt x="592338" y="1496272"/>
                  <a:pt x="559705" y="1560748"/>
                </a:cubicBezTo>
                <a:cubicBezTo>
                  <a:pt x="559705" y="1560748"/>
                  <a:pt x="554623" y="1566466"/>
                  <a:pt x="547841" y="1575546"/>
                </a:cubicBezTo>
                <a:cubicBezTo>
                  <a:pt x="541040" y="1584627"/>
                  <a:pt x="531939" y="1596727"/>
                  <a:pt x="522884" y="1608827"/>
                </a:cubicBezTo>
                <a:cubicBezTo>
                  <a:pt x="504663" y="1633175"/>
                  <a:pt x="486487" y="1657501"/>
                  <a:pt x="486487" y="1657501"/>
                </a:cubicBezTo>
                <a:cubicBezTo>
                  <a:pt x="470372" y="1694353"/>
                  <a:pt x="462847" y="1718509"/>
                  <a:pt x="459125" y="1736520"/>
                </a:cubicBezTo>
                <a:cubicBezTo>
                  <a:pt x="455935" y="1754786"/>
                  <a:pt x="456659" y="1766993"/>
                  <a:pt x="456277" y="1779580"/>
                </a:cubicBezTo>
                <a:cubicBezTo>
                  <a:pt x="455618" y="1804864"/>
                  <a:pt x="451450" y="1831978"/>
                  <a:pt x="408803" y="1915250"/>
                </a:cubicBezTo>
                <a:cubicBezTo>
                  <a:pt x="406252" y="1876570"/>
                  <a:pt x="411653" y="1800569"/>
                  <a:pt x="438056" y="1731843"/>
                </a:cubicBezTo>
                <a:cubicBezTo>
                  <a:pt x="418667" y="1770458"/>
                  <a:pt x="427299" y="1742708"/>
                  <a:pt x="437462" y="1714491"/>
                </a:cubicBezTo>
                <a:cubicBezTo>
                  <a:pt x="447731" y="1686379"/>
                  <a:pt x="457765" y="1656884"/>
                  <a:pt x="434869" y="1689759"/>
                </a:cubicBezTo>
                <a:cubicBezTo>
                  <a:pt x="426215" y="1720359"/>
                  <a:pt x="418690" y="1746898"/>
                  <a:pt x="409909" y="1771246"/>
                </a:cubicBezTo>
                <a:cubicBezTo>
                  <a:pt x="401150" y="1795594"/>
                  <a:pt x="391456" y="1817985"/>
                  <a:pt x="380953" y="1841440"/>
                </a:cubicBezTo>
                <a:cubicBezTo>
                  <a:pt x="370706" y="1865002"/>
                  <a:pt x="358481" y="1889115"/>
                  <a:pt x="347810" y="1918163"/>
                </a:cubicBezTo>
                <a:cubicBezTo>
                  <a:pt x="337157" y="1947211"/>
                  <a:pt x="326040" y="1980342"/>
                  <a:pt x="314815" y="2020382"/>
                </a:cubicBezTo>
                <a:cubicBezTo>
                  <a:pt x="318427" y="2000926"/>
                  <a:pt x="315389" y="1994205"/>
                  <a:pt x="328868" y="1955589"/>
                </a:cubicBezTo>
                <a:cubicBezTo>
                  <a:pt x="328868" y="1955589"/>
                  <a:pt x="304142" y="2010623"/>
                  <a:pt x="279417" y="2065676"/>
                </a:cubicBezTo>
                <a:cubicBezTo>
                  <a:pt x="266832" y="2093149"/>
                  <a:pt x="256883" y="2121665"/>
                  <a:pt x="248272" y="2142633"/>
                </a:cubicBezTo>
                <a:cubicBezTo>
                  <a:pt x="240022" y="2163727"/>
                  <a:pt x="234496" y="2177804"/>
                  <a:pt x="234496" y="2177804"/>
                </a:cubicBezTo>
                <a:cubicBezTo>
                  <a:pt x="251546" y="2152053"/>
                  <a:pt x="239618" y="2200684"/>
                  <a:pt x="227330" y="2253718"/>
                </a:cubicBezTo>
                <a:cubicBezTo>
                  <a:pt x="215701" y="2307009"/>
                  <a:pt x="206900" y="2365677"/>
                  <a:pt x="220803" y="2358044"/>
                </a:cubicBezTo>
                <a:cubicBezTo>
                  <a:pt x="230520" y="2327741"/>
                  <a:pt x="238642" y="2302309"/>
                  <a:pt x="245613" y="2280512"/>
                </a:cubicBezTo>
                <a:cubicBezTo>
                  <a:pt x="253311" y="2258930"/>
                  <a:pt x="259688" y="2240939"/>
                  <a:pt x="265257" y="2225225"/>
                </a:cubicBezTo>
                <a:cubicBezTo>
                  <a:pt x="276165" y="2193731"/>
                  <a:pt x="283328" y="2171255"/>
                  <a:pt x="290919" y="2147758"/>
                </a:cubicBezTo>
                <a:cubicBezTo>
                  <a:pt x="305078" y="2100422"/>
                  <a:pt x="325486" y="2050323"/>
                  <a:pt x="384801" y="1918098"/>
                </a:cubicBezTo>
                <a:cubicBezTo>
                  <a:pt x="372131" y="1957269"/>
                  <a:pt x="361651" y="2003647"/>
                  <a:pt x="354762" y="2046707"/>
                </a:cubicBezTo>
                <a:cubicBezTo>
                  <a:pt x="351297" y="2068249"/>
                  <a:pt x="348744" y="2088961"/>
                  <a:pt x="347256" y="2107568"/>
                </a:cubicBezTo>
                <a:cubicBezTo>
                  <a:pt x="346832" y="2116541"/>
                  <a:pt x="346705" y="2125005"/>
                  <a:pt x="346789" y="2132914"/>
                </a:cubicBezTo>
                <a:cubicBezTo>
                  <a:pt x="451026" y="1854900"/>
                  <a:pt x="586450" y="1592154"/>
                  <a:pt x="748980" y="1348994"/>
                </a:cubicBezTo>
                <a:cubicBezTo>
                  <a:pt x="759526" y="1319414"/>
                  <a:pt x="777979" y="1285517"/>
                  <a:pt x="798941" y="1252962"/>
                </a:cubicBezTo>
                <a:cubicBezTo>
                  <a:pt x="821774" y="1217727"/>
                  <a:pt x="844608" y="1182554"/>
                  <a:pt x="855683" y="1151594"/>
                </a:cubicBezTo>
                <a:lnTo>
                  <a:pt x="801514" y="1210923"/>
                </a:lnTo>
                <a:cubicBezTo>
                  <a:pt x="831574" y="1145893"/>
                  <a:pt x="847328" y="1134709"/>
                  <a:pt x="865804" y="1121376"/>
                </a:cubicBezTo>
                <a:cubicBezTo>
                  <a:pt x="883915" y="1107618"/>
                  <a:pt x="906579" y="1093137"/>
                  <a:pt x="951799" y="1020517"/>
                </a:cubicBezTo>
                <a:cubicBezTo>
                  <a:pt x="895417" y="1055882"/>
                  <a:pt x="959687" y="1007186"/>
                  <a:pt x="993787" y="940562"/>
                </a:cubicBezTo>
                <a:cubicBezTo>
                  <a:pt x="968870" y="958106"/>
                  <a:pt x="923906" y="1018774"/>
                  <a:pt x="884831" y="1066385"/>
                </a:cubicBezTo>
                <a:cubicBezTo>
                  <a:pt x="864888" y="1089927"/>
                  <a:pt x="848369" y="1111721"/>
                  <a:pt x="835869" y="1122993"/>
                </a:cubicBezTo>
                <a:cubicBezTo>
                  <a:pt x="823432" y="1134285"/>
                  <a:pt x="815482" y="1135390"/>
                  <a:pt x="815162" y="1119164"/>
                </a:cubicBezTo>
                <a:cubicBezTo>
                  <a:pt x="833276" y="1076828"/>
                  <a:pt x="889995" y="1024835"/>
                  <a:pt x="945207" y="968249"/>
                </a:cubicBezTo>
                <a:cubicBezTo>
                  <a:pt x="972336" y="939501"/>
                  <a:pt x="1001887" y="911813"/>
                  <a:pt x="1026697" y="883339"/>
                </a:cubicBezTo>
                <a:cubicBezTo>
                  <a:pt x="1051528" y="854888"/>
                  <a:pt x="1072130" y="826075"/>
                  <a:pt x="1084418" y="797302"/>
                </a:cubicBezTo>
                <a:lnTo>
                  <a:pt x="1083864" y="804597"/>
                </a:lnTo>
                <a:cubicBezTo>
                  <a:pt x="1144454" y="741866"/>
                  <a:pt x="1182933" y="697254"/>
                  <a:pt x="1209296" y="659487"/>
                </a:cubicBezTo>
                <a:cubicBezTo>
                  <a:pt x="1236063" y="622443"/>
                  <a:pt x="1253623" y="594970"/>
                  <a:pt x="1272268" y="567113"/>
                </a:cubicBezTo>
                <a:cubicBezTo>
                  <a:pt x="1271182" y="567879"/>
                  <a:pt x="1270291" y="568517"/>
                  <a:pt x="1268844" y="569558"/>
                </a:cubicBezTo>
                <a:lnTo>
                  <a:pt x="1278411" y="558289"/>
                </a:lnTo>
                <a:cubicBezTo>
                  <a:pt x="1276604" y="560990"/>
                  <a:pt x="1274797" y="563733"/>
                  <a:pt x="1273097" y="566284"/>
                </a:cubicBezTo>
                <a:cubicBezTo>
                  <a:pt x="1304624" y="545360"/>
                  <a:pt x="1334559" y="512845"/>
                  <a:pt x="1366810" y="481352"/>
                </a:cubicBezTo>
                <a:cubicBezTo>
                  <a:pt x="1398976" y="449433"/>
                  <a:pt x="1430738" y="415603"/>
                  <a:pt x="1461032" y="388510"/>
                </a:cubicBezTo>
                <a:lnTo>
                  <a:pt x="1466795" y="398421"/>
                </a:lnTo>
                <a:cubicBezTo>
                  <a:pt x="1466795" y="398421"/>
                  <a:pt x="1471982" y="393529"/>
                  <a:pt x="1479804" y="386171"/>
                </a:cubicBezTo>
                <a:cubicBezTo>
                  <a:pt x="1487480" y="378666"/>
                  <a:pt x="1498173" y="369161"/>
                  <a:pt x="1509123" y="359996"/>
                </a:cubicBezTo>
                <a:cubicBezTo>
                  <a:pt x="1530850" y="341389"/>
                  <a:pt x="1552556" y="322781"/>
                  <a:pt x="1552556" y="322781"/>
                </a:cubicBezTo>
                <a:cubicBezTo>
                  <a:pt x="1537802" y="347958"/>
                  <a:pt x="1510653" y="367459"/>
                  <a:pt x="1479784" y="391190"/>
                </a:cubicBezTo>
                <a:cubicBezTo>
                  <a:pt x="1448871" y="414837"/>
                  <a:pt x="1412305" y="440525"/>
                  <a:pt x="1376207" y="473824"/>
                </a:cubicBezTo>
                <a:lnTo>
                  <a:pt x="1399253" y="481437"/>
                </a:lnTo>
                <a:cubicBezTo>
                  <a:pt x="1347803" y="508358"/>
                  <a:pt x="1316827" y="544552"/>
                  <a:pt x="1290806" y="580658"/>
                </a:cubicBezTo>
                <a:cubicBezTo>
                  <a:pt x="1265444" y="617488"/>
                  <a:pt x="1244567" y="653979"/>
                  <a:pt x="1221711" y="692254"/>
                </a:cubicBezTo>
                <a:cubicBezTo>
                  <a:pt x="1239762" y="665780"/>
                  <a:pt x="1266507" y="638646"/>
                  <a:pt x="1294527" y="610302"/>
                </a:cubicBezTo>
                <a:cubicBezTo>
                  <a:pt x="1322738" y="582168"/>
                  <a:pt x="1352545" y="553120"/>
                  <a:pt x="1380353" y="526391"/>
                </a:cubicBezTo>
                <a:cubicBezTo>
                  <a:pt x="1437542" y="474633"/>
                  <a:pt x="1483888" y="428744"/>
                  <a:pt x="1482143" y="403291"/>
                </a:cubicBezTo>
                <a:cubicBezTo>
                  <a:pt x="1482143" y="403291"/>
                  <a:pt x="1486693" y="401079"/>
                  <a:pt x="1493560" y="397782"/>
                </a:cubicBezTo>
                <a:cubicBezTo>
                  <a:pt x="1500342" y="394423"/>
                  <a:pt x="1509505" y="390085"/>
                  <a:pt x="1518987" y="386171"/>
                </a:cubicBezTo>
                <a:cubicBezTo>
                  <a:pt x="1537717" y="378134"/>
                  <a:pt x="1556447" y="370095"/>
                  <a:pt x="1556447" y="370095"/>
                </a:cubicBezTo>
                <a:lnTo>
                  <a:pt x="1581193" y="340942"/>
                </a:lnTo>
                <a:cubicBezTo>
                  <a:pt x="1637171" y="317722"/>
                  <a:pt x="1604323" y="372925"/>
                  <a:pt x="1520964" y="447479"/>
                </a:cubicBezTo>
                <a:cubicBezTo>
                  <a:pt x="1502850" y="456175"/>
                  <a:pt x="1493772" y="460578"/>
                  <a:pt x="1495432" y="453389"/>
                </a:cubicBezTo>
                <a:cubicBezTo>
                  <a:pt x="1478699" y="474016"/>
                  <a:pt x="1463967" y="495197"/>
                  <a:pt x="1441261" y="521032"/>
                </a:cubicBezTo>
                <a:cubicBezTo>
                  <a:pt x="1429951" y="534004"/>
                  <a:pt x="1416388" y="547889"/>
                  <a:pt x="1399997" y="563945"/>
                </a:cubicBezTo>
                <a:cubicBezTo>
                  <a:pt x="1384052" y="580488"/>
                  <a:pt x="1364918" y="598861"/>
                  <a:pt x="1341363" y="619657"/>
                </a:cubicBezTo>
                <a:lnTo>
                  <a:pt x="1382415" y="565283"/>
                </a:lnTo>
                <a:cubicBezTo>
                  <a:pt x="1353756" y="592035"/>
                  <a:pt x="1326162" y="618636"/>
                  <a:pt x="1300543" y="644305"/>
                </a:cubicBezTo>
                <a:cubicBezTo>
                  <a:pt x="1287893" y="657254"/>
                  <a:pt x="1275585" y="669843"/>
                  <a:pt x="1263722" y="681964"/>
                </a:cubicBezTo>
                <a:cubicBezTo>
                  <a:pt x="1252305" y="694508"/>
                  <a:pt x="1241929" y="707120"/>
                  <a:pt x="1231937" y="719006"/>
                </a:cubicBezTo>
                <a:cubicBezTo>
                  <a:pt x="1192715" y="766449"/>
                  <a:pt x="1164438" y="806424"/>
                  <a:pt x="1153425" y="832666"/>
                </a:cubicBezTo>
                <a:cubicBezTo>
                  <a:pt x="1148026" y="830645"/>
                  <a:pt x="1141244" y="830093"/>
                  <a:pt x="1133272" y="831029"/>
                </a:cubicBezTo>
                <a:cubicBezTo>
                  <a:pt x="1111332" y="833815"/>
                  <a:pt x="1080546" y="847742"/>
                  <a:pt x="1046873" y="870538"/>
                </a:cubicBezTo>
                <a:cubicBezTo>
                  <a:pt x="966830" y="998552"/>
                  <a:pt x="1008796" y="951386"/>
                  <a:pt x="991873" y="1023964"/>
                </a:cubicBezTo>
                <a:cubicBezTo>
                  <a:pt x="1004947" y="1008249"/>
                  <a:pt x="1018128" y="992640"/>
                  <a:pt x="1031437" y="977137"/>
                </a:cubicBezTo>
                <a:cubicBezTo>
                  <a:pt x="1031714" y="976478"/>
                  <a:pt x="1032054" y="975712"/>
                  <a:pt x="1032308" y="975096"/>
                </a:cubicBezTo>
                <a:cubicBezTo>
                  <a:pt x="1032478" y="975268"/>
                  <a:pt x="1032735" y="975268"/>
                  <a:pt x="1032905" y="975415"/>
                </a:cubicBezTo>
                <a:cubicBezTo>
                  <a:pt x="1073872" y="927825"/>
                  <a:pt x="1115965" y="881235"/>
                  <a:pt x="1159208" y="835707"/>
                </a:cubicBezTo>
                <a:cubicBezTo>
                  <a:pt x="1157613" y="834474"/>
                  <a:pt x="1155786" y="833495"/>
                  <a:pt x="1153745" y="832709"/>
                </a:cubicBezTo>
                <a:cubicBezTo>
                  <a:pt x="1311448" y="672606"/>
                  <a:pt x="1475681" y="525520"/>
                  <a:pt x="1640740" y="395189"/>
                </a:cubicBezTo>
                <a:cubicBezTo>
                  <a:pt x="1650754" y="357570"/>
                  <a:pt x="1666210" y="321271"/>
                  <a:pt x="1680050" y="288652"/>
                </a:cubicBezTo>
                <a:cubicBezTo>
                  <a:pt x="1694230" y="256436"/>
                  <a:pt x="1705881" y="226580"/>
                  <a:pt x="1706413" y="199277"/>
                </a:cubicBezTo>
                <a:cubicBezTo>
                  <a:pt x="1781290" y="136328"/>
                  <a:pt x="1881376" y="67339"/>
                  <a:pt x="1974794" y="142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fr-FR" dirty="0"/>
              <a:t>Picture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357CFFFC-CAC5-FF5D-1C60-3B189FE91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1449" cy="149144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38506EF-F3AD-FC7E-0056-537E3ACD71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522" y="3649266"/>
            <a:ext cx="1665684" cy="93821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Organisation logo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2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ackground &amp;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42800" y="140400"/>
            <a:ext cx="8280000" cy="120721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Chapter slide</a:t>
            </a:r>
            <a:br>
              <a:rPr lang="en-US" dirty="0"/>
            </a:br>
            <a:r>
              <a:rPr lang="en-US" dirty="0"/>
              <a:t>Title size 30 t0 50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2800" y="1571094"/>
            <a:ext cx="8701200" cy="2296800"/>
          </a:xfrm>
          <a:gradFill>
            <a:gsLst>
              <a:gs pos="49000">
                <a:srgbClr val="AAADB6"/>
              </a:gs>
              <a:gs pos="10000">
                <a:srgbClr val="E6E6E6"/>
              </a:gs>
              <a:gs pos="93000">
                <a:srgbClr val="E6E6E6"/>
              </a:gs>
            </a:gsLst>
            <a:lin ang="5400000" scaled="0"/>
          </a:gra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84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ize imag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gradFill>
            <a:gsLst>
              <a:gs pos="49000">
                <a:srgbClr val="AAADB6"/>
              </a:gs>
              <a:gs pos="10000">
                <a:srgbClr val="E6E6E6"/>
              </a:gs>
              <a:gs pos="93000">
                <a:srgbClr val="E6E6E6"/>
              </a:gs>
            </a:gsLst>
            <a:lin ang="5400000" scaled="0"/>
          </a:gra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endParaRPr lang="en-GB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442800" y="754707"/>
            <a:ext cx="8280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lang="fr-CH" sz="4000" baseline="0">
                <a:ln w="11430">
                  <a:solidFill>
                    <a:schemeClr val="tx2"/>
                  </a:solidFill>
                </a:ln>
                <a:solidFill>
                  <a:srgbClr val="FFC000"/>
                </a:solidFill>
                <a:effectLst/>
              </a:defRPr>
            </a:lvl1pPr>
          </a:lstStyle>
          <a:p>
            <a:pPr lvl="0"/>
            <a:r>
              <a:rPr lang="en-US" dirty="0"/>
              <a:t>Add title 30 to 60 </a:t>
            </a:r>
            <a:br>
              <a:rPr lang="en-US" dirty="0"/>
            </a:br>
            <a:r>
              <a:rPr lang="en-US" dirty="0"/>
              <a:t>(change font </a:t>
            </a:r>
            <a:r>
              <a:rPr lang="en-US" dirty="0" err="1"/>
              <a:t>colour</a:t>
            </a:r>
            <a:r>
              <a:rPr lang="en-US" dirty="0"/>
              <a:t> if required)</a:t>
            </a:r>
            <a:endParaRPr lang="fr-CH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366400" y="4356000"/>
            <a:ext cx="741600" cy="648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9272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&amp;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2800" y="1201500"/>
            <a:ext cx="4068000" cy="3315600"/>
          </a:xfrm>
        </p:spPr>
        <p:txBody>
          <a:bodyPr/>
          <a:lstStyle>
            <a:lvl1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 sz="2800" baseline="0"/>
            </a:lvl1pPr>
            <a:lvl2pPr marL="809625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  <a:defRPr lang="en-US" sz="2800" b="1" kern="1200" baseline="0" dirty="0" smtClean="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text: font size 28 to 38 / or image</a:t>
            </a:r>
          </a:p>
          <a:p>
            <a:pPr marL="809625" lvl="1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</a:pPr>
            <a:r>
              <a:rPr lang="en-US" dirty="0"/>
              <a:t>Second level: font size 28</a:t>
            </a:r>
          </a:p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4644008" y="1201500"/>
            <a:ext cx="4068000" cy="3315600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 sz="2800" baseline="0"/>
            </a:lvl1pPr>
            <a:lvl2pPr marL="809625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  <a:defRPr lang="en-US" sz="2800" b="1" kern="1200" baseline="0" dirty="0" smtClean="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text: font size 28 to 38 / or image</a:t>
            </a:r>
          </a:p>
          <a:p>
            <a:pPr marL="809625" lvl="1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</a:pPr>
            <a:r>
              <a:rPr lang="en-US" dirty="0"/>
              <a:t>Second level: font size 28</a:t>
            </a:r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4912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9609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080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work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7074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8626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800" y="1200151"/>
            <a:ext cx="8280000" cy="3315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0288" y="4767263"/>
            <a:ext cx="20621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5A7A9-BE32-4F72-B27D-3E2A326C1DCC}" type="datetime1">
              <a:rPr lang="fr-CH" smtClean="0"/>
              <a:t>26.04.2023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896" y="4767263"/>
            <a:ext cx="43281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  <p:sp>
        <p:nvSpPr>
          <p:cNvPr id="10" name="Title Placeholder 7"/>
          <p:cNvSpPr>
            <a:spLocks noGrp="1"/>
          </p:cNvSpPr>
          <p:nvPr>
            <p:ph type="title"/>
          </p:nvPr>
        </p:nvSpPr>
        <p:spPr>
          <a:xfrm>
            <a:off x="442800" y="141481"/>
            <a:ext cx="8280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">
                <a:rot lat="0" lon="0" rev="5400000"/>
              </a:lightRig>
            </a:scene3d>
            <a:sp3d>
              <a:contourClr>
                <a:schemeClr val="tx1">
                  <a:lumMod val="95000"/>
                  <a:lumOff val="5000"/>
                </a:schemeClr>
              </a:contourClr>
            </a:sp3d>
          </a:bodyPr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4" y="4354105"/>
            <a:ext cx="741660" cy="6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  <p:sldLayoutId id="2147483693" r:id="rId3"/>
    <p:sldLayoutId id="2147483670" r:id="rId4"/>
    <p:sldLayoutId id="2147483685" r:id="rId5"/>
    <p:sldLayoutId id="2147483682" r:id="rId6"/>
    <p:sldLayoutId id="2147483681" r:id="rId7"/>
    <p:sldLayoutId id="2147483680" r:id="rId8"/>
    <p:sldLayoutId id="2147483679" r:id="rId9"/>
    <p:sldLayoutId id="2147483676" r:id="rId10"/>
    <p:sldLayoutId id="2147483686" r:id="rId11"/>
    <p:sldLayoutId id="2147483692" r:id="rId12"/>
    <p:sldLayoutId id="2147483675" r:id="rId13"/>
    <p:sldLayoutId id="2147483687" r:id="rId14"/>
    <p:sldLayoutId id="2147483674" r:id="rId15"/>
    <p:sldLayoutId id="2147483672" r:id="rId16"/>
    <p:sldLayoutId id="2147483688" r:id="rId17"/>
    <p:sldLayoutId id="2147483689" r:id="rId18"/>
    <p:sldLayoutId id="2147483690" r:id="rId19"/>
    <p:sldLayoutId id="2147483691" r:id="rId20"/>
    <p:sldLayoutId id="2147483696" r:id="rId21"/>
    <p:sldLayoutId id="2147483697" r:id="rId22"/>
    <p:sldLayoutId id="2147483698" r:id="rId23"/>
    <p:sldLayoutId id="2147483701" r:id="rId24"/>
  </p:sldLayoutIdLst>
  <p:hf hdr="0" ftr="0" dt="0"/>
  <p:txStyles>
    <p:titleStyle>
      <a:lvl1pPr marL="0" algn="l" defTabSz="914400" rtl="0" eaLnBrk="1" fontAlgn="base" latinLnBrk="0" hangingPunct="1">
        <a:spcBef>
          <a:spcPct val="0"/>
        </a:spcBef>
        <a:spcAft>
          <a:spcPct val="0"/>
        </a:spcAft>
        <a:buNone/>
        <a:defRPr lang="fr-CH" sz="4400" b="1" kern="1200" cap="none" spc="0" dirty="0" smtClean="0">
          <a:ln w="11430"/>
          <a:solidFill>
            <a:srgbClr val="0060A9"/>
          </a:solidFill>
          <a:effectLst/>
          <a:latin typeface="Arial" pitchFamily="34" charset="0"/>
          <a:ea typeface="+mn-ea"/>
          <a:cs typeface="Arial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30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809625" indent="-447675" algn="l" defTabSz="914400" rtl="0" eaLnBrk="1" latinLnBrk="0" hangingPunct="1">
        <a:spcBef>
          <a:spcPts val="0"/>
        </a:spcBef>
        <a:buFont typeface="Symbol" pitchFamily="18" charset="2"/>
        <a:buChar char=""/>
        <a:defRPr sz="2800" b="1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 typeface="Symbol" pitchFamily="18" charset="2"/>
        <a:buChar char="-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rgbClr val="58585A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rgbClr val="5858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C8994-A3B1-463A-99D3-3CCEDE20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000" y="256501"/>
            <a:ext cx="7886700" cy="85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F9824-67CF-4534-B152-978BF662D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9000" y="1250672"/>
            <a:ext cx="7886700" cy="3294746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E3870-DF43-E9A7-A5ED-48A6E68B6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8413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r>
              <a:rPr lang="en-GB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3749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1"/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Tx/>
        <a:buNone/>
        <a:defRPr sz="1350" b="0" i="0" kern="1200">
          <a:solidFill>
            <a:schemeClr val="tx1"/>
          </a:solidFill>
          <a:latin typeface="+mj-lt"/>
          <a:ea typeface="+mn-ea"/>
          <a:cs typeface="Poppins Medium" pitchFamily="2" charset="77"/>
        </a:defRPr>
      </a:lvl1pPr>
      <a:lvl2pPr marL="557213" indent="-214313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Tx/>
        <a:buBlip>
          <a:blip r:embed="rId3"/>
        </a:buBlip>
        <a:defRPr sz="1200" b="0" i="0" kern="1200">
          <a:solidFill>
            <a:schemeClr val="tx1"/>
          </a:solidFill>
          <a:latin typeface="+mn-lt"/>
          <a:ea typeface="+mn-ea"/>
          <a:cs typeface="Poppins Medium" pitchFamily="2" charset="77"/>
        </a:defRPr>
      </a:lvl2pPr>
      <a:lvl3pPr marL="900113" indent="-214313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Tx/>
        <a:buBlip>
          <a:blip r:embed="rId3"/>
        </a:buBlip>
        <a:defRPr sz="1050" b="0" i="0" kern="1200">
          <a:solidFill>
            <a:schemeClr val="tx1"/>
          </a:solidFill>
          <a:latin typeface="+mn-lt"/>
          <a:ea typeface="+mn-ea"/>
          <a:cs typeface="Poppins Medium" pitchFamily="2" charset="77"/>
        </a:defRPr>
      </a:lvl3pPr>
      <a:lvl4pPr marL="1243013" indent="-214313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Tx/>
        <a:buBlip>
          <a:blip r:embed="rId3"/>
        </a:buBlip>
        <a:defRPr sz="900" b="0" i="0" kern="1200">
          <a:solidFill>
            <a:schemeClr val="tx1"/>
          </a:solidFill>
          <a:latin typeface="+mn-lt"/>
          <a:ea typeface="+mn-ea"/>
          <a:cs typeface="Poppins Medium" pitchFamily="2" charset="77"/>
        </a:defRPr>
      </a:lvl4pPr>
      <a:lvl5pPr marL="1500188" indent="-128588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Tx/>
        <a:buBlip>
          <a:blip r:embed="rId3"/>
        </a:buBlip>
        <a:defRPr sz="825" b="0" i="0" kern="1200">
          <a:solidFill>
            <a:schemeClr val="tx1"/>
          </a:solidFill>
          <a:latin typeface="+mn-lt"/>
          <a:ea typeface="+mn-ea"/>
          <a:cs typeface="Poppins Medium" pitchFamily="2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www.iec.ch/sdg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ke.de/" TargetMode="External"/><Relationship Id="rId2" Type="http://schemas.openxmlformats.org/officeDocument/2006/relationships/hyperlink" Target="mailto:Johannes.Stein@vde.com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stock.adobe.com/de/images/ripe-wheat-field-and-wind-power-generation-landscape-at-sunset/163734655?prev_url=detai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stock.adobe.com/de/contributor/206575803/noel?load_type=author&amp;prev_url=detai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  9">
            <a:extLst>
              <a:ext uri="{FF2B5EF4-FFF2-40B4-BE49-F238E27FC236}">
                <a16:creationId xmlns:a16="http://schemas.microsoft.com/office/drawing/2014/main" id="{3D3E1028-8F69-A24B-9F4D-2E53CDFD6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r="31217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1E6FCAE-6B92-43C7-82CB-285D789C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350" dirty="0"/>
              <a:t>ICT Standards Enabling Global Sustainability Goals –</a:t>
            </a:r>
            <a:br>
              <a:rPr lang="en-US" sz="1350" dirty="0"/>
            </a:br>
            <a:r>
              <a:rPr lang="en-US" dirty="0"/>
              <a:t>The All-Electric and Connected Society (AECS)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7FC3D7-302E-A08C-624A-2C67999E3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685" y="4730795"/>
            <a:ext cx="2694384" cy="276999"/>
          </a:xfrm>
        </p:spPr>
        <p:txBody>
          <a:bodyPr/>
          <a:lstStyle/>
          <a:p>
            <a:r>
              <a:rPr lang="en-GB" dirty="0"/>
              <a:t>26/04/2023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0E93D97-FB6B-8C55-974A-F0DB6067A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931" y="3207360"/>
            <a:ext cx="3992165" cy="300083"/>
          </a:xfrm>
        </p:spPr>
        <p:txBody>
          <a:bodyPr/>
          <a:lstStyle>
            <a:lvl1pPr marL="0" indent="0">
              <a:buNone/>
              <a:defRPr sz="18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sz="15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by: Johannes Stein, DKE, Germany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32E6CF-B8B0-FF6E-5781-0961CB342B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58D29A-7C24-D9E5-CA31-BFB5DE846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22" y="3652627"/>
            <a:ext cx="1080037" cy="94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5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70970AF-FAC9-16BE-1E87-F5F41E8914DF}"/>
              </a:ext>
            </a:extLst>
          </p:cNvPr>
          <p:cNvSpPr/>
          <p:nvPr/>
        </p:nvSpPr>
        <p:spPr>
          <a:xfrm>
            <a:off x="323528" y="4587974"/>
            <a:ext cx="7632848" cy="273844"/>
          </a:xfrm>
          <a:prstGeom prst="rect">
            <a:avLst/>
          </a:prstGeom>
          <a:solidFill>
            <a:srgbClr val="006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From todays linear value chain in the energy system to a network with various possible interactions 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BF3FA549-EAE4-342D-5102-B88BEE8A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68" y="411510"/>
            <a:ext cx="8748464" cy="36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352C0B34-CFDD-4672-955F-75099FA513C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" b="1276"/>
          <a:stretch/>
        </p:blipFill>
        <p:spPr>
          <a:xfrm>
            <a:off x="-55879" y="0"/>
            <a:ext cx="9199880" cy="5143500"/>
          </a:xfrm>
        </p:spPr>
      </p:pic>
      <p:sp>
        <p:nvSpPr>
          <p:cNvPr id="3" name="Titel 4">
            <a:extLst>
              <a:ext uri="{FF2B5EF4-FFF2-40B4-BE49-F238E27FC236}">
                <a16:creationId xmlns:a16="http://schemas.microsoft.com/office/drawing/2014/main" id="{E68B4627-2C95-4F05-90C9-0D49E0BBDE84}"/>
              </a:ext>
            </a:extLst>
          </p:cNvPr>
          <p:cNvSpPr txBox="1">
            <a:spLocks/>
          </p:cNvSpPr>
          <p:nvPr/>
        </p:nvSpPr>
        <p:spPr bwMode="gray">
          <a:xfrm>
            <a:off x="0" y="258913"/>
            <a:ext cx="6422173" cy="44974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95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1707" algn="l"/>
              </a:tabLst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 (Überschriften)"/>
                <a:ea typeface="+mj-ea"/>
                <a:cs typeface="+mj-cs"/>
              </a:rPr>
              <a:t>	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 (Überschriften)"/>
                <a:ea typeface="+mj-ea"/>
                <a:cs typeface="+mj-cs"/>
              </a:rPr>
              <a:t>Electrification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64B4"/>
              </a:solidFill>
              <a:effectLst/>
              <a:uLnTx/>
              <a:uFillTx/>
              <a:latin typeface="Arial (Überschriften)"/>
              <a:ea typeface="+mj-ea"/>
              <a:cs typeface="+mj-cs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DC0B8EDD-3C1D-45AE-935D-7D9E4D7DD5C1}"/>
              </a:ext>
            </a:extLst>
          </p:cNvPr>
          <p:cNvSpPr txBox="1">
            <a:spLocks/>
          </p:cNvSpPr>
          <p:nvPr/>
        </p:nvSpPr>
        <p:spPr bwMode="gray">
          <a:xfrm>
            <a:off x="2808515" y="4293884"/>
            <a:ext cx="6335485" cy="449747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100000"/>
                  <a:satMod val="115000"/>
                  <a:alpha val="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  <a:gs pos="100000">
                <a:schemeClr val="bg1"/>
              </a:gs>
              <a:gs pos="49000">
                <a:schemeClr val="bg1"/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1707" algn="l"/>
              </a:tabLst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 (Überschriften)"/>
                <a:ea typeface="+mj-ea"/>
                <a:cs typeface="+mj-cs"/>
              </a:rPr>
              <a:t>       Automation 	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8F4B1E7-2A52-4D6F-AC8C-07FC76205CFA}"/>
              </a:ext>
            </a:extLst>
          </p:cNvPr>
          <p:cNvSpPr txBox="1">
            <a:spLocks/>
          </p:cNvSpPr>
          <p:nvPr/>
        </p:nvSpPr>
        <p:spPr bwMode="gray">
          <a:xfrm>
            <a:off x="2884356" y="2571750"/>
            <a:ext cx="3537817" cy="44974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95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defTabSz="91421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1707" algn="l"/>
              </a:tabLst>
              <a:defRPr kumimoji="0" sz="2400" b="1" i="0" u="none" strike="noStrike" cap="none" spc="0" normalizeH="0" baseline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 (Überschriften)"/>
                <a:ea typeface="+mj-ea"/>
                <a:cs typeface="+mj-cs"/>
              </a:defRPr>
            </a:lvl1pPr>
          </a:lstStyle>
          <a:p>
            <a:r>
              <a:rPr lang="de-DE" dirty="0"/>
              <a:t>      Connectivity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DAB088B-66B5-4F95-892E-357FA8585021}"/>
              </a:ext>
            </a:extLst>
          </p:cNvPr>
          <p:cNvSpPr txBox="1"/>
          <p:nvPr/>
        </p:nvSpPr>
        <p:spPr bwMode="gray">
          <a:xfrm rot="5400000">
            <a:off x="6467936" y="2580810"/>
            <a:ext cx="5143500" cy="180000"/>
          </a:xfrm>
          <a:prstGeom prst="rect">
            <a:avLst/>
          </a:prstGeom>
        </p:spPr>
        <p:txBody>
          <a:bodyPr vert="horz" wrap="none" lIns="144000" tIns="0" rIns="144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4B4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stock.adobe.com -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metamorworks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64B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F06CBA-57F0-45C7-83B2-E4A706351B47}"/>
              </a:ext>
            </a:extLst>
          </p:cNvPr>
          <p:cNvSpPr txBox="1"/>
          <p:nvPr/>
        </p:nvSpPr>
        <p:spPr>
          <a:xfrm>
            <a:off x="9314537" y="1321820"/>
            <a:ext cx="1487905" cy="4895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Licence on 05.02.2022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413E8C5-E526-4BA4-999B-25F3E3BD50AF}"/>
              </a:ext>
            </a:extLst>
          </p:cNvPr>
          <p:cNvSpPr txBox="1"/>
          <p:nvPr/>
        </p:nvSpPr>
        <p:spPr>
          <a:xfrm>
            <a:off x="9314537" y="1853579"/>
            <a:ext cx="2934268" cy="7389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AI-City: </a:t>
            </a:r>
            <a:b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VDE-Stock_Intelligente-Stadt-und-Kommunikationsnetz_215448798_metamorworks / stock.adobe.com</a:t>
            </a: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19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E01B31-2B23-06F4-F3FF-73CD0CAC63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00" y="1347614"/>
            <a:ext cx="8280920" cy="316948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0" dirty="0"/>
              <a:t>The </a:t>
            </a:r>
            <a:r>
              <a:rPr lang="en-US" dirty="0"/>
              <a:t>All-Electric and Connected Society (AECS) </a:t>
            </a:r>
            <a:r>
              <a:rPr lang="en-US" b="0" dirty="0"/>
              <a:t>is a </a:t>
            </a:r>
          </a:p>
          <a:p>
            <a:r>
              <a:rPr lang="en-US" b="0" dirty="0"/>
              <a:t>human-centric, sustainable, resilient, economically &amp; socially vibrant global </a:t>
            </a:r>
            <a:r>
              <a:rPr lang="en-US" dirty="0"/>
              <a:t>community</a:t>
            </a:r>
            <a:r>
              <a:rPr lang="en-US" b="0" dirty="0"/>
              <a:t> empowering its </a:t>
            </a:r>
            <a:r>
              <a:rPr lang="en-US" dirty="0">
                <a:solidFill>
                  <a:srgbClr val="0060A9"/>
                </a:solidFill>
              </a:rPr>
              <a:t>citizens</a:t>
            </a:r>
            <a:r>
              <a:rPr lang="en-US" b="0" dirty="0"/>
              <a:t> to lead a </a:t>
            </a:r>
          </a:p>
          <a:p>
            <a:r>
              <a:rPr lang="en-US" dirty="0"/>
              <a:t>healthy, safe, secure, and meaningful life </a:t>
            </a:r>
            <a:r>
              <a:rPr lang="en-US" b="0" dirty="0"/>
              <a:t>by virtue of</a:t>
            </a:r>
          </a:p>
          <a:p>
            <a:pPr lvl="1"/>
            <a:r>
              <a:rPr lang="en-US" b="0" dirty="0"/>
              <a:t>the </a:t>
            </a:r>
            <a:r>
              <a:rPr lang="en-US" dirty="0"/>
              <a:t>intelligent &amp; </a:t>
            </a:r>
            <a:r>
              <a:rPr lang="en-US" dirty="0">
                <a:solidFill>
                  <a:srgbClr val="0060A9"/>
                </a:solidFill>
              </a:rPr>
              <a:t>green electrical energy </a:t>
            </a:r>
            <a:r>
              <a:rPr lang="en-US" b="0" dirty="0"/>
              <a:t>and </a:t>
            </a:r>
          </a:p>
          <a:p>
            <a:pPr lvl="1"/>
            <a:r>
              <a:rPr lang="en-US" b="0" dirty="0"/>
              <a:t>cutting-edge </a:t>
            </a:r>
            <a:r>
              <a:rPr lang="en-US" dirty="0">
                <a:solidFill>
                  <a:srgbClr val="0060A9"/>
                </a:solidFill>
              </a:rPr>
              <a:t>communication &amp; digital technologies </a:t>
            </a:r>
            <a:r>
              <a:rPr lang="en-US" b="0" dirty="0"/>
              <a:t>creating </a:t>
            </a:r>
          </a:p>
          <a:p>
            <a:r>
              <a:rPr lang="en-US" b="0" dirty="0"/>
              <a:t>a </a:t>
            </a:r>
            <a:r>
              <a:rPr lang="en-US" dirty="0">
                <a:solidFill>
                  <a:srgbClr val="0060A9"/>
                </a:solidFill>
              </a:rPr>
              <a:t>decarbonized</a:t>
            </a:r>
            <a:r>
              <a:rPr lang="en-US" dirty="0"/>
              <a:t> environment and conducive living conditions.</a:t>
            </a:r>
          </a:p>
          <a:p>
            <a:endParaRPr lang="de-DE" b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3CCA6E8-BAF2-DB77-BAEA-1052F273D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Definition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All-Electric and </a:t>
            </a:r>
            <a:r>
              <a:rPr lang="de-DE" sz="3200" dirty="0" err="1"/>
              <a:t>Connected</a:t>
            </a:r>
            <a:r>
              <a:rPr lang="de-DE" sz="3200" dirty="0"/>
              <a:t> Society </a:t>
            </a:r>
            <a:r>
              <a:rPr lang="de-DE" sz="1800" dirty="0"/>
              <a:t>(AECS </a:t>
            </a:r>
            <a:r>
              <a:rPr lang="de-DE" sz="1800" dirty="0" err="1"/>
              <a:t>by</a:t>
            </a:r>
            <a:r>
              <a:rPr lang="de-DE" sz="1800" dirty="0"/>
              <a:t> IEC SMB/</a:t>
            </a:r>
            <a:r>
              <a:rPr lang="de-DE" sz="1800" dirty="0" err="1"/>
              <a:t>ahG</a:t>
            </a:r>
            <a:r>
              <a:rPr lang="de-DE" sz="1800" dirty="0"/>
              <a:t> 95)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79826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4E6AC5-B16D-9A0E-1687-B4E9F1076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6016" y="1201500"/>
            <a:ext cx="4007704" cy="3315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case: Sector coupling</a:t>
            </a:r>
          </a:p>
          <a:p>
            <a:endParaRPr lang="en-US" dirty="0"/>
          </a:p>
          <a:p>
            <a:r>
              <a:rPr lang="en-US" dirty="0"/>
              <a:t>Energy efficiency</a:t>
            </a:r>
          </a:p>
          <a:p>
            <a:r>
              <a:rPr lang="en-US" dirty="0"/>
              <a:t>Balancing of generation </a:t>
            </a:r>
            <a:br>
              <a:rPr lang="en-US" dirty="0"/>
            </a:br>
            <a:r>
              <a:rPr lang="en-US" dirty="0"/>
              <a:t>and consumption</a:t>
            </a:r>
          </a:p>
          <a:p>
            <a:r>
              <a:rPr lang="en-US" dirty="0"/>
              <a:t>Flexibility thanks to </a:t>
            </a:r>
            <a:br>
              <a:rPr lang="en-US" dirty="0"/>
            </a:br>
            <a:r>
              <a:rPr lang="en-US" dirty="0"/>
              <a:t>energy storage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ABCD3C-BF7D-4118-7E45-266B7718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On the way to the</a:t>
            </a:r>
            <a:br>
              <a:rPr lang="en-US" sz="3600" dirty="0"/>
            </a:br>
            <a:r>
              <a:rPr lang="en-US" sz="3600" dirty="0"/>
              <a:t>All-Electric and Connected Society</a:t>
            </a:r>
            <a:endParaRPr lang="de-DE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52C9F9-08C4-5801-075C-D062AEFC1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57401"/>
            <a:ext cx="3816424" cy="36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4E6AC5-B16D-9A0E-1687-B4E9F1076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24" y="1201500"/>
            <a:ext cx="3935696" cy="331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Sector coupling requires</a:t>
            </a:r>
          </a:p>
          <a:p>
            <a:endParaRPr lang="en-US" sz="2400" dirty="0"/>
          </a:p>
          <a:p>
            <a:r>
              <a:rPr lang="en-US" sz="2400" dirty="0"/>
              <a:t>connectivity</a:t>
            </a:r>
          </a:p>
          <a:p>
            <a:r>
              <a:rPr lang="en-US" sz="2400" dirty="0"/>
              <a:t>data and information models  </a:t>
            </a:r>
          </a:p>
          <a:p>
            <a:r>
              <a:rPr lang="en-US" sz="2400" dirty="0"/>
              <a:t>unified semantics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de-D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ABCD3C-BF7D-4118-7E45-266B7718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On the way to the</a:t>
            </a:r>
            <a:br>
              <a:rPr lang="en-US" sz="3600" dirty="0"/>
            </a:br>
            <a:r>
              <a:rPr lang="en-US" sz="3600" dirty="0"/>
              <a:t>All-Electric and Connected Society</a:t>
            </a:r>
            <a:endParaRPr lang="de-DE" sz="3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C1C4AB-7C8B-CBF6-5652-9FE7078A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57401"/>
            <a:ext cx="3816424" cy="36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9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Wolke 119">
            <a:extLst>
              <a:ext uri="{FF2B5EF4-FFF2-40B4-BE49-F238E27FC236}">
                <a16:creationId xmlns:a16="http://schemas.microsoft.com/office/drawing/2014/main" id="{5423C045-EBD8-E9B2-F3BB-94969BD4A025}"/>
              </a:ext>
            </a:extLst>
          </p:cNvPr>
          <p:cNvSpPr/>
          <p:nvPr/>
        </p:nvSpPr>
        <p:spPr bwMode="gray">
          <a:xfrm>
            <a:off x="1375577" y="1015736"/>
            <a:ext cx="5214428" cy="1007500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104" name="Rechteck: abgerundete Ecken 103">
            <a:extLst>
              <a:ext uri="{FF2B5EF4-FFF2-40B4-BE49-F238E27FC236}">
                <a16:creationId xmlns:a16="http://schemas.microsoft.com/office/drawing/2014/main" id="{4E1E534B-4324-F4E7-DCD3-1A512EF8E7D2}"/>
              </a:ext>
            </a:extLst>
          </p:cNvPr>
          <p:cNvSpPr/>
          <p:nvPr/>
        </p:nvSpPr>
        <p:spPr bwMode="gray">
          <a:xfrm>
            <a:off x="4798443" y="1155361"/>
            <a:ext cx="724953" cy="373768"/>
          </a:xfrm>
          <a:prstGeom prst="roundRect">
            <a:avLst/>
          </a:prstGeom>
          <a:solidFill>
            <a:srgbClr val="0064B4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  <p:sp>
        <p:nvSpPr>
          <p:cNvPr id="103" name="Rechteck: abgerundete Ecken 102">
            <a:extLst>
              <a:ext uri="{FF2B5EF4-FFF2-40B4-BE49-F238E27FC236}">
                <a16:creationId xmlns:a16="http://schemas.microsoft.com/office/drawing/2014/main" id="{30A08640-D763-C177-2073-60FE6CDC8FBD}"/>
              </a:ext>
            </a:extLst>
          </p:cNvPr>
          <p:cNvSpPr/>
          <p:nvPr/>
        </p:nvSpPr>
        <p:spPr bwMode="gray">
          <a:xfrm>
            <a:off x="2155245" y="1305136"/>
            <a:ext cx="724953" cy="373768"/>
          </a:xfrm>
          <a:prstGeom prst="roundRect">
            <a:avLst/>
          </a:prstGeom>
          <a:solidFill>
            <a:srgbClr val="0064B4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  <p:sp>
        <p:nvSpPr>
          <p:cNvPr id="53" name="Wolke 52">
            <a:extLst>
              <a:ext uri="{FF2B5EF4-FFF2-40B4-BE49-F238E27FC236}">
                <a16:creationId xmlns:a16="http://schemas.microsoft.com/office/drawing/2014/main" id="{FB4A5FED-A197-0AAE-847B-F75769C4BF2E}"/>
              </a:ext>
            </a:extLst>
          </p:cNvPr>
          <p:cNvSpPr/>
          <p:nvPr/>
        </p:nvSpPr>
        <p:spPr bwMode="gray">
          <a:xfrm>
            <a:off x="4331124" y="2298198"/>
            <a:ext cx="957026" cy="544527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68" name="Wolke 67">
            <a:extLst>
              <a:ext uri="{FF2B5EF4-FFF2-40B4-BE49-F238E27FC236}">
                <a16:creationId xmlns:a16="http://schemas.microsoft.com/office/drawing/2014/main" id="{91635A1F-3B24-2A07-19BA-4388D50B1E94}"/>
              </a:ext>
            </a:extLst>
          </p:cNvPr>
          <p:cNvSpPr/>
          <p:nvPr/>
        </p:nvSpPr>
        <p:spPr bwMode="gray">
          <a:xfrm>
            <a:off x="5605638" y="2419885"/>
            <a:ext cx="957026" cy="544527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69" name="Wolke 68">
            <a:extLst>
              <a:ext uri="{FF2B5EF4-FFF2-40B4-BE49-F238E27FC236}">
                <a16:creationId xmlns:a16="http://schemas.microsoft.com/office/drawing/2014/main" id="{4D995C4F-ECB8-ABB4-779E-60FD8889A3EC}"/>
              </a:ext>
            </a:extLst>
          </p:cNvPr>
          <p:cNvSpPr/>
          <p:nvPr/>
        </p:nvSpPr>
        <p:spPr bwMode="gray">
          <a:xfrm>
            <a:off x="6865476" y="2298198"/>
            <a:ext cx="957026" cy="544527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70" name="Wolke 69">
            <a:extLst>
              <a:ext uri="{FF2B5EF4-FFF2-40B4-BE49-F238E27FC236}">
                <a16:creationId xmlns:a16="http://schemas.microsoft.com/office/drawing/2014/main" id="{D526C6D3-67EF-A325-D097-FE3660B2F668}"/>
              </a:ext>
            </a:extLst>
          </p:cNvPr>
          <p:cNvSpPr/>
          <p:nvPr/>
        </p:nvSpPr>
        <p:spPr bwMode="gray">
          <a:xfrm>
            <a:off x="7995842" y="2528250"/>
            <a:ext cx="957026" cy="544527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95" name="Titel 94">
            <a:extLst>
              <a:ext uri="{FF2B5EF4-FFF2-40B4-BE49-F238E27FC236}">
                <a16:creationId xmlns:a16="http://schemas.microsoft.com/office/drawing/2014/main" id="{C4465CA0-1C0C-7105-4CB9-888C549A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"/>
            <a:ext cx="8784976" cy="924448"/>
          </a:xfrm>
        </p:spPr>
        <p:txBody>
          <a:bodyPr/>
          <a:lstStyle/>
          <a:p>
            <a:r>
              <a:rPr lang="de-DE" sz="3200" dirty="0" err="1"/>
              <a:t>Connecting</a:t>
            </a:r>
            <a:r>
              <a:rPr lang="de-DE" sz="3200" dirty="0"/>
              <a:t> </a:t>
            </a:r>
            <a:r>
              <a:rPr lang="de-DE" sz="3200" dirty="0" err="1"/>
              <a:t>data</a:t>
            </a:r>
            <a:r>
              <a:rPr lang="de-DE" sz="3200" dirty="0"/>
              <a:t> </a:t>
            </a:r>
            <a:r>
              <a:rPr lang="de-DE" sz="3200" dirty="0" err="1"/>
              <a:t>spaces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different </a:t>
            </a:r>
            <a:r>
              <a:rPr lang="de-DE" sz="3200" dirty="0" err="1"/>
              <a:t>sectors</a:t>
            </a:r>
            <a:r>
              <a:rPr lang="de-DE" sz="3200" dirty="0"/>
              <a:t>                                            </a:t>
            </a:r>
            <a:r>
              <a:rPr lang="de-DE" sz="1200" b="0" dirty="0" err="1"/>
              <a:t>simplified</a:t>
            </a:r>
            <a:r>
              <a:rPr lang="de-DE" sz="1200" b="0" dirty="0"/>
              <a:t> </a:t>
            </a:r>
            <a:r>
              <a:rPr lang="de-DE" sz="1200" b="0" dirty="0" err="1"/>
              <a:t>presentation</a:t>
            </a:r>
            <a:endParaRPr lang="de-DE" sz="3200" b="0" dirty="0"/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5DFA4FA3-66E4-A642-CD9D-1DA25E5DE90F}"/>
              </a:ext>
            </a:extLst>
          </p:cNvPr>
          <p:cNvSpPr txBox="1">
            <a:spLocks/>
          </p:cNvSpPr>
          <p:nvPr/>
        </p:nvSpPr>
        <p:spPr bwMode="gray">
          <a:xfrm>
            <a:off x="7187330" y="2138099"/>
            <a:ext cx="643342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914378">
              <a:spcBef>
                <a:spcPct val="0"/>
              </a:spcBef>
              <a:buNone/>
              <a:defRPr sz="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/>
              <a:t>Mobility
</a:t>
            </a:r>
            <a:endParaRPr lang="de-DE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ACA35C44-6EA1-14C0-77F1-6E5B1E86886C}"/>
              </a:ext>
            </a:extLst>
          </p:cNvPr>
          <p:cNvSpPr txBox="1">
            <a:spLocks/>
          </p:cNvSpPr>
          <p:nvPr/>
        </p:nvSpPr>
        <p:spPr bwMode="gray">
          <a:xfrm>
            <a:off x="5774599" y="2240984"/>
            <a:ext cx="815405" cy="110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Building/House
</a:t>
            </a:r>
            <a:endParaRPr lang="de-DE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8119F125-63EE-AE89-FEA1-9825BD40FCF7}"/>
              </a:ext>
            </a:extLst>
          </p:cNvPr>
          <p:cNvSpPr txBox="1">
            <a:spLocks/>
          </p:cNvSpPr>
          <p:nvPr/>
        </p:nvSpPr>
        <p:spPr bwMode="gray">
          <a:xfrm>
            <a:off x="4363048" y="2147227"/>
            <a:ext cx="479450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
</a:t>
            </a:r>
            <a:endParaRPr lang="de-DE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38A6CA3-C003-AEEB-42FE-6B3C85CC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520" y="3614627"/>
            <a:ext cx="470915" cy="47091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FA6E13-C678-B4EC-708A-673A721C7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748" y="3544301"/>
            <a:ext cx="376080" cy="4029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777250B-405A-AB94-B34A-51C3B7866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365" y="3715524"/>
            <a:ext cx="359803" cy="3364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2349AC6-9BB0-FF6C-6FCD-B0B14D6A7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303" y="3388659"/>
            <a:ext cx="467141" cy="46512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A07AA7A-C6AA-B716-9603-C9BF7172C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605" y="3903953"/>
            <a:ext cx="316463" cy="31509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144444F-62E8-7413-5B69-64F82557C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8039" y="3546529"/>
            <a:ext cx="479450" cy="47945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723954-CB97-22D1-CE21-44901F842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5316" y="3635266"/>
            <a:ext cx="426237" cy="42623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B49677B-DDF8-D718-E441-5D9D84F323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0499" y="3445784"/>
            <a:ext cx="343620" cy="35634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7B89396-9AC0-E1DE-81B3-227102E767F9}"/>
              </a:ext>
            </a:extLst>
          </p:cNvPr>
          <p:cNvSpPr txBox="1"/>
          <p:nvPr/>
        </p:nvSpPr>
        <p:spPr>
          <a:xfrm>
            <a:off x="2942849" y="3976849"/>
            <a:ext cx="619300" cy="394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de-DE" sz="600"/>
              <a:t>Power-to-H2/Gas Electrolysis + Storage
</a:t>
            </a:r>
            <a:endParaRPr lang="de-DE" sz="6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407C800-B28A-654A-F80C-F891F51E3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16864" y="3566964"/>
            <a:ext cx="359804" cy="359804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F010637-85EF-7DF9-3E82-6E81DCFD0F5C}"/>
              </a:ext>
            </a:extLst>
          </p:cNvPr>
          <p:cNvSpPr txBox="1"/>
          <p:nvPr/>
        </p:nvSpPr>
        <p:spPr>
          <a:xfrm>
            <a:off x="3724897" y="3980504"/>
            <a:ext cx="519812" cy="302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de-DE" sz="600"/>
              <a:t>Power-to-Heat + Speicherung
</a:t>
            </a:r>
            <a:endParaRPr lang="de-DE" sz="600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5B847516-27E8-1EC9-2060-AFEB6C25B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26829" y="2727653"/>
            <a:ext cx="196010" cy="19601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0FCF3C3-CFC5-F021-F34E-A37BC021AA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38196" y="3536037"/>
            <a:ext cx="396569" cy="39656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E452FB0-2201-109B-DFCD-6E7350C537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63719" y="3876349"/>
            <a:ext cx="342703" cy="342703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0C9BE81D-8EBD-F109-D249-A4E5AF7302E2}"/>
              </a:ext>
            </a:extLst>
          </p:cNvPr>
          <p:cNvCxnSpPr>
            <a:cxnSpLocks/>
          </p:cNvCxnSpPr>
          <p:nvPr/>
        </p:nvCxnSpPr>
        <p:spPr bwMode="gray">
          <a:xfrm>
            <a:off x="0" y="3228206"/>
            <a:ext cx="9178768" cy="0"/>
          </a:xfrm>
          <a:prstGeom prst="line">
            <a:avLst/>
          </a:prstGeom>
          <a:ln w="57150">
            <a:solidFill>
              <a:srgbClr val="006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2142F7F-5495-6C52-95A4-1E360C1C792A}"/>
              </a:ext>
            </a:extLst>
          </p:cNvPr>
          <p:cNvCxnSpPr>
            <a:cxnSpLocks/>
          </p:cNvCxnSpPr>
          <p:nvPr/>
        </p:nvCxnSpPr>
        <p:spPr bwMode="gray">
          <a:xfrm>
            <a:off x="0" y="2069850"/>
            <a:ext cx="9178768" cy="0"/>
          </a:xfrm>
          <a:prstGeom prst="line">
            <a:avLst/>
          </a:prstGeom>
          <a:ln w="57150">
            <a:solidFill>
              <a:srgbClr val="006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Wolke 51">
            <a:extLst>
              <a:ext uri="{FF2B5EF4-FFF2-40B4-BE49-F238E27FC236}">
                <a16:creationId xmlns:a16="http://schemas.microsoft.com/office/drawing/2014/main" id="{032B63E4-ABDD-670B-1ECD-F6764A6263CB}"/>
              </a:ext>
            </a:extLst>
          </p:cNvPr>
          <p:cNvSpPr/>
          <p:nvPr/>
        </p:nvSpPr>
        <p:spPr bwMode="gray">
          <a:xfrm>
            <a:off x="3083057" y="2533095"/>
            <a:ext cx="860789" cy="441178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76EF3117-8550-2C13-F365-AB45C9971B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16563" y="2747136"/>
            <a:ext cx="154851" cy="154851"/>
          </a:xfrm>
          <a:prstGeom prst="rect">
            <a:avLst/>
          </a:prstGeom>
        </p:spPr>
      </p:pic>
      <p:sp>
        <p:nvSpPr>
          <p:cNvPr id="55" name="Wolke 54">
            <a:extLst>
              <a:ext uri="{FF2B5EF4-FFF2-40B4-BE49-F238E27FC236}">
                <a16:creationId xmlns:a16="http://schemas.microsoft.com/office/drawing/2014/main" id="{EDD7B84C-BA4F-3FED-6A6D-C65C1BCD5B20}"/>
              </a:ext>
            </a:extLst>
          </p:cNvPr>
          <p:cNvSpPr/>
          <p:nvPr/>
        </p:nvSpPr>
        <p:spPr bwMode="gray">
          <a:xfrm>
            <a:off x="1753624" y="2294991"/>
            <a:ext cx="849462" cy="441178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4F10B037-6590-EBC4-450C-9B89ACC0C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395" y="2352368"/>
            <a:ext cx="212767" cy="214674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19D59477-38CF-E8DF-0153-349C8745C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5075" y="2516363"/>
            <a:ext cx="151045" cy="1524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F5475CAF-C85C-08C3-F5CA-F5BBD4ACEA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2428" y="2324261"/>
            <a:ext cx="170185" cy="172454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C7B5F4B7-C807-106F-FC1C-7C66A9A526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4391" y="2357354"/>
            <a:ext cx="120737" cy="126879"/>
          </a:xfrm>
          <a:prstGeom prst="rect">
            <a:avLst/>
          </a:prstGeom>
          <a:noFill/>
        </p:spPr>
      </p:pic>
      <p:sp>
        <p:nvSpPr>
          <p:cNvPr id="71" name="Titel 3">
            <a:extLst>
              <a:ext uri="{FF2B5EF4-FFF2-40B4-BE49-F238E27FC236}">
                <a16:creationId xmlns:a16="http://schemas.microsoft.com/office/drawing/2014/main" id="{C77FC597-8293-8BA3-2897-AB71E5DBE4B8}"/>
              </a:ext>
            </a:extLst>
          </p:cNvPr>
          <p:cNvSpPr txBox="1">
            <a:spLocks/>
          </p:cNvSpPr>
          <p:nvPr/>
        </p:nvSpPr>
        <p:spPr bwMode="gray">
          <a:xfrm>
            <a:off x="1674693" y="2170533"/>
            <a:ext cx="473141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
</a:t>
            </a:r>
          </a:p>
        </p:txBody>
      </p:sp>
      <p:sp>
        <p:nvSpPr>
          <p:cNvPr id="72" name="Titel 3">
            <a:extLst>
              <a:ext uri="{FF2B5EF4-FFF2-40B4-BE49-F238E27FC236}">
                <a16:creationId xmlns:a16="http://schemas.microsoft.com/office/drawing/2014/main" id="{1190E397-C76B-CD74-B90C-BAAB0C57961B}"/>
              </a:ext>
            </a:extLst>
          </p:cNvPr>
          <p:cNvSpPr txBox="1">
            <a:spLocks/>
          </p:cNvSpPr>
          <p:nvPr/>
        </p:nvSpPr>
        <p:spPr bwMode="gray">
          <a:xfrm>
            <a:off x="3219046" y="2282588"/>
            <a:ext cx="732456" cy="149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Power-to-X</a:t>
            </a:r>
          </a:p>
        </p:txBody>
      </p:sp>
      <p:pic>
        <p:nvPicPr>
          <p:cNvPr id="73" name="Grafik 72">
            <a:extLst>
              <a:ext uri="{FF2B5EF4-FFF2-40B4-BE49-F238E27FC236}">
                <a16:creationId xmlns:a16="http://schemas.microsoft.com/office/drawing/2014/main" id="{FDEBC206-1BAD-383C-0ABC-EDA42B5BAE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24084" y="2644137"/>
            <a:ext cx="154850" cy="154850"/>
          </a:xfrm>
          <a:prstGeom prst="rect">
            <a:avLst/>
          </a:prstGeom>
        </p:spPr>
      </p:pic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E93A91C-5E03-E03A-BC79-F2F2E74B8C11}"/>
              </a:ext>
            </a:extLst>
          </p:cNvPr>
          <p:cNvGrpSpPr/>
          <p:nvPr/>
        </p:nvGrpSpPr>
        <p:grpSpPr>
          <a:xfrm>
            <a:off x="2432309" y="3972885"/>
            <a:ext cx="205762" cy="122715"/>
            <a:chOff x="2110140" y="4299938"/>
            <a:chExt cx="205762" cy="122715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BD197CC0-3681-4D4D-50C1-943A8DA97084}"/>
                </a:ext>
              </a:extLst>
            </p:cNvPr>
            <p:cNvSpPr/>
            <p:nvPr/>
          </p:nvSpPr>
          <p:spPr bwMode="gray">
            <a:xfrm>
              <a:off x="2110140" y="4299939"/>
              <a:ext cx="137507" cy="12230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144000" tIns="36000" rIns="144000" bIns="36000" rtlCol="0" anchor="ctr"/>
            <a:lstStyle/>
            <a:p>
              <a:pPr algn="ctr"/>
              <a:endParaRPr lang="de-DE" sz="1100" b="1" kern="0">
                <a:solidFill>
                  <a:srgbClr val="FFFFFF"/>
                </a:solidFill>
              </a:endParaRP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0FAC02F6-76B7-D631-01FB-065852D69A23}"/>
                </a:ext>
              </a:extLst>
            </p:cNvPr>
            <p:cNvSpPr/>
            <p:nvPr/>
          </p:nvSpPr>
          <p:spPr bwMode="gray">
            <a:xfrm>
              <a:off x="2178395" y="4299938"/>
              <a:ext cx="137507" cy="12271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144000" tIns="36000" rIns="144000" bIns="36000" rtlCol="0" anchor="ctr"/>
            <a:lstStyle/>
            <a:p>
              <a:pPr algn="ctr"/>
              <a:endParaRPr lang="de-DE" sz="1100" b="1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272C910A-E85E-5557-D79F-B3C8CB53EA74}"/>
              </a:ext>
            </a:extLst>
          </p:cNvPr>
          <p:cNvGrpSpPr/>
          <p:nvPr/>
        </p:nvGrpSpPr>
        <p:grpSpPr>
          <a:xfrm>
            <a:off x="2316958" y="2577454"/>
            <a:ext cx="98162" cy="52971"/>
            <a:chOff x="2110140" y="4299938"/>
            <a:chExt cx="205762" cy="122715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B61EF338-2A43-BCD1-4BEB-C0A7750DA349}"/>
                </a:ext>
              </a:extLst>
            </p:cNvPr>
            <p:cNvSpPr/>
            <p:nvPr/>
          </p:nvSpPr>
          <p:spPr bwMode="gray">
            <a:xfrm>
              <a:off x="2110140" y="4299939"/>
              <a:ext cx="137507" cy="12230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144000" tIns="36000" rIns="144000" bIns="36000" rtlCol="0" anchor="ctr"/>
            <a:lstStyle/>
            <a:p>
              <a:pPr algn="ctr"/>
              <a:endParaRPr lang="de-DE" sz="1100" b="1" kern="0">
                <a:solidFill>
                  <a:srgbClr val="FFFFFF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26B01052-981D-CC56-CC4C-FE497F5B9CB8}"/>
                </a:ext>
              </a:extLst>
            </p:cNvPr>
            <p:cNvSpPr/>
            <p:nvPr/>
          </p:nvSpPr>
          <p:spPr bwMode="gray">
            <a:xfrm>
              <a:off x="2178395" y="4299938"/>
              <a:ext cx="137507" cy="12271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144000" tIns="36000" rIns="144000" bIns="36000" rtlCol="0" anchor="ctr"/>
            <a:lstStyle/>
            <a:p>
              <a:pPr algn="ctr"/>
              <a:endParaRPr lang="de-DE" sz="1100" b="1" kern="0">
                <a:solidFill>
                  <a:srgbClr val="FFFFFF"/>
                </a:solidFill>
              </a:endParaRPr>
            </a:p>
          </p:txBody>
        </p:sp>
      </p:grpSp>
      <p:pic>
        <p:nvPicPr>
          <p:cNvPr id="80" name="Grafik 79">
            <a:extLst>
              <a:ext uri="{FF2B5EF4-FFF2-40B4-BE49-F238E27FC236}">
                <a16:creationId xmlns:a16="http://schemas.microsoft.com/office/drawing/2014/main" id="{982464FC-E320-22C4-D418-EFE20D02A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184" y="2360113"/>
            <a:ext cx="198842" cy="198842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F9C4DB55-0DAA-B833-A93A-5D4535D808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01588" y="2438167"/>
            <a:ext cx="154850" cy="154850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0978A16E-2E58-FC7E-E791-FEBEDA49D3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5765" y="2599470"/>
            <a:ext cx="122678" cy="122678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12C7009C-2C54-DB98-6597-1AB5E285A0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5051" y="2731937"/>
            <a:ext cx="154850" cy="154850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22A21DD8-85F2-2964-3B30-533441E74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774" y="2512542"/>
            <a:ext cx="198842" cy="198842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0F82D09C-83C4-A47C-57AD-58301AB3CC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66403" y="2467118"/>
            <a:ext cx="278612" cy="278611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3B554BA1-C130-FACF-7D5C-B86F634F8B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1704" y="2435430"/>
            <a:ext cx="224752" cy="224752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856B6E50-F789-C8BF-4C8D-9B8272C899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61499" y="2723496"/>
            <a:ext cx="154850" cy="15485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AB5A39F0-766C-8C1C-C11B-517BE70CEE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165" y="2475344"/>
            <a:ext cx="224752" cy="224752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3787E657-5080-90EE-43ED-32D44CEBF8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1613" y="2343483"/>
            <a:ext cx="224752" cy="224752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C93F331C-1CCF-03AF-C02C-9210291E8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225" y="2628549"/>
            <a:ext cx="181949" cy="170132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27BA365B-A35B-2DF0-B5CF-34C1A89146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84334" y="2707787"/>
            <a:ext cx="196010" cy="196010"/>
          </a:xfrm>
          <a:prstGeom prst="rect">
            <a:avLst/>
          </a:prstGeom>
        </p:spPr>
      </p:pic>
      <p:sp>
        <p:nvSpPr>
          <p:cNvPr id="96" name="Wolke 95">
            <a:extLst>
              <a:ext uri="{FF2B5EF4-FFF2-40B4-BE49-F238E27FC236}">
                <a16:creationId xmlns:a16="http://schemas.microsoft.com/office/drawing/2014/main" id="{82839A28-29B0-99F6-5587-BB7C2A8BEFA9}"/>
              </a:ext>
            </a:extLst>
          </p:cNvPr>
          <p:cNvSpPr/>
          <p:nvPr/>
        </p:nvSpPr>
        <p:spPr bwMode="gray">
          <a:xfrm>
            <a:off x="4904774" y="2907677"/>
            <a:ext cx="341098" cy="198842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D25A02A4-D9DE-AD6F-C0A4-A30FB2189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068" y="2909863"/>
            <a:ext cx="198842" cy="198842"/>
          </a:xfrm>
          <a:prstGeom prst="rect">
            <a:avLst/>
          </a:prstGeom>
        </p:spPr>
      </p:pic>
      <p:sp>
        <p:nvSpPr>
          <p:cNvPr id="98" name="Wolke 97">
            <a:extLst>
              <a:ext uri="{FF2B5EF4-FFF2-40B4-BE49-F238E27FC236}">
                <a16:creationId xmlns:a16="http://schemas.microsoft.com/office/drawing/2014/main" id="{EAF6050F-ED9E-DC01-0A81-DEFB36068346}"/>
              </a:ext>
            </a:extLst>
          </p:cNvPr>
          <p:cNvSpPr/>
          <p:nvPr/>
        </p:nvSpPr>
        <p:spPr bwMode="gray">
          <a:xfrm>
            <a:off x="6318785" y="2947202"/>
            <a:ext cx="341098" cy="198842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pic>
        <p:nvPicPr>
          <p:cNvPr id="99" name="Grafik 98">
            <a:extLst>
              <a:ext uri="{FF2B5EF4-FFF2-40B4-BE49-F238E27FC236}">
                <a16:creationId xmlns:a16="http://schemas.microsoft.com/office/drawing/2014/main" id="{8B50CF02-1708-2732-8EA4-A196E81B09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28310" y="2961839"/>
            <a:ext cx="154850" cy="154850"/>
          </a:xfrm>
          <a:prstGeom prst="rect">
            <a:avLst/>
          </a:prstGeom>
        </p:spPr>
      </p:pic>
      <p:sp>
        <p:nvSpPr>
          <p:cNvPr id="102" name="Titel 3">
            <a:extLst>
              <a:ext uri="{FF2B5EF4-FFF2-40B4-BE49-F238E27FC236}">
                <a16:creationId xmlns:a16="http://schemas.microsoft.com/office/drawing/2014/main" id="{B44BD541-A404-C998-3C1C-B6976C7EB37E}"/>
              </a:ext>
            </a:extLst>
          </p:cNvPr>
          <p:cNvSpPr txBox="1">
            <a:spLocks/>
          </p:cNvSpPr>
          <p:nvPr/>
        </p:nvSpPr>
        <p:spPr bwMode="gray">
          <a:xfrm>
            <a:off x="4681544" y="1285263"/>
            <a:ext cx="956021" cy="208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algn="ctr" defTabSz="914378">
              <a:spcBef>
                <a:spcPct val="0"/>
              </a:spcBef>
              <a:buNone/>
              <a:defRPr sz="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Use Case B</a:t>
            </a:r>
          </a:p>
        </p:txBody>
      </p:sp>
      <p:sp>
        <p:nvSpPr>
          <p:cNvPr id="101" name="Titel 3">
            <a:extLst>
              <a:ext uri="{FF2B5EF4-FFF2-40B4-BE49-F238E27FC236}">
                <a16:creationId xmlns:a16="http://schemas.microsoft.com/office/drawing/2014/main" id="{E38BCBB2-F366-10E2-5371-BA134BE598C1}"/>
              </a:ext>
            </a:extLst>
          </p:cNvPr>
          <p:cNvSpPr txBox="1">
            <a:spLocks/>
          </p:cNvSpPr>
          <p:nvPr/>
        </p:nvSpPr>
        <p:spPr bwMode="gray">
          <a:xfrm>
            <a:off x="2022553" y="1407222"/>
            <a:ext cx="956021" cy="208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Use Case A</a:t>
            </a:r>
          </a:p>
        </p:txBody>
      </p:sp>
      <p:cxnSp>
        <p:nvCxnSpPr>
          <p:cNvPr id="106" name="Gerader Verbinder 105">
            <a:extLst>
              <a:ext uri="{FF2B5EF4-FFF2-40B4-BE49-F238E27FC236}">
                <a16:creationId xmlns:a16="http://schemas.microsoft.com/office/drawing/2014/main" id="{3A9EBB09-4EFA-4EB5-969E-050CF10C34FC}"/>
              </a:ext>
            </a:extLst>
          </p:cNvPr>
          <p:cNvCxnSpPr>
            <a:cxnSpLocks/>
          </p:cNvCxnSpPr>
          <p:nvPr/>
        </p:nvCxnSpPr>
        <p:spPr bwMode="gray">
          <a:xfrm flipV="1">
            <a:off x="2276813" y="1740195"/>
            <a:ext cx="155496" cy="503141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8479C156-58D5-7842-E126-092033073B83}"/>
              </a:ext>
            </a:extLst>
          </p:cNvPr>
          <p:cNvCxnSpPr>
            <a:cxnSpLocks/>
            <a:stCxn id="52" idx="3"/>
          </p:cNvCxnSpPr>
          <p:nvPr/>
        </p:nvCxnSpPr>
        <p:spPr bwMode="gray">
          <a:xfrm flipH="1" flipV="1">
            <a:off x="2611459" y="1754992"/>
            <a:ext cx="901993" cy="803328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3F84A92D-8E32-9D38-55F7-9A1FAEC6A8C4}"/>
              </a:ext>
            </a:extLst>
          </p:cNvPr>
          <p:cNvCxnSpPr>
            <a:cxnSpLocks/>
          </p:cNvCxnSpPr>
          <p:nvPr/>
        </p:nvCxnSpPr>
        <p:spPr bwMode="gray">
          <a:xfrm flipH="1">
            <a:off x="2517721" y="1570091"/>
            <a:ext cx="2486474" cy="682745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6957DE6C-06E2-ADF6-1504-4EA88588EE74}"/>
              </a:ext>
            </a:extLst>
          </p:cNvPr>
          <p:cNvCxnSpPr>
            <a:cxnSpLocks/>
          </p:cNvCxnSpPr>
          <p:nvPr/>
        </p:nvCxnSpPr>
        <p:spPr bwMode="gray">
          <a:xfrm>
            <a:off x="5133815" y="1618610"/>
            <a:ext cx="578719" cy="798396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F5DA224E-F0BA-DFFC-388E-63974F4512F9}"/>
              </a:ext>
            </a:extLst>
          </p:cNvPr>
          <p:cNvCxnSpPr>
            <a:cxnSpLocks/>
          </p:cNvCxnSpPr>
          <p:nvPr/>
        </p:nvCxnSpPr>
        <p:spPr bwMode="gray">
          <a:xfrm>
            <a:off x="5255387" y="1558955"/>
            <a:ext cx="1753422" cy="743779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Pfeil: nach links und rechts 122">
            <a:extLst>
              <a:ext uri="{FF2B5EF4-FFF2-40B4-BE49-F238E27FC236}">
                <a16:creationId xmlns:a16="http://schemas.microsoft.com/office/drawing/2014/main" id="{5C0EB3D4-4465-B69C-DE34-064A217F23F3}"/>
              </a:ext>
            </a:extLst>
          </p:cNvPr>
          <p:cNvSpPr/>
          <p:nvPr/>
        </p:nvSpPr>
        <p:spPr bwMode="gray">
          <a:xfrm rot="5400000">
            <a:off x="2053342" y="3145319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4" name="Pfeil: nach links und rechts 123">
            <a:extLst>
              <a:ext uri="{FF2B5EF4-FFF2-40B4-BE49-F238E27FC236}">
                <a16:creationId xmlns:a16="http://schemas.microsoft.com/office/drawing/2014/main" id="{7A57F945-19A9-D461-7C7F-1370241B78C6}"/>
              </a:ext>
            </a:extLst>
          </p:cNvPr>
          <p:cNvSpPr/>
          <p:nvPr/>
        </p:nvSpPr>
        <p:spPr bwMode="gray">
          <a:xfrm rot="5400000">
            <a:off x="3453761" y="3167538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5" name="Pfeil: nach links und rechts 124">
            <a:extLst>
              <a:ext uri="{FF2B5EF4-FFF2-40B4-BE49-F238E27FC236}">
                <a16:creationId xmlns:a16="http://schemas.microsoft.com/office/drawing/2014/main" id="{642A66B3-4C31-16FF-6DFC-E7324B4B38B2}"/>
              </a:ext>
            </a:extLst>
          </p:cNvPr>
          <p:cNvSpPr/>
          <p:nvPr/>
        </p:nvSpPr>
        <p:spPr bwMode="gray">
          <a:xfrm rot="5400000">
            <a:off x="4674488" y="3167539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6" name="Pfeil: nach links und rechts 125">
            <a:extLst>
              <a:ext uri="{FF2B5EF4-FFF2-40B4-BE49-F238E27FC236}">
                <a16:creationId xmlns:a16="http://schemas.microsoft.com/office/drawing/2014/main" id="{E7A16805-8CC2-A6D6-09A7-AE80C6AE4CB3}"/>
              </a:ext>
            </a:extLst>
          </p:cNvPr>
          <p:cNvSpPr/>
          <p:nvPr/>
        </p:nvSpPr>
        <p:spPr bwMode="gray">
          <a:xfrm rot="5400000">
            <a:off x="5988319" y="3175467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7" name="Pfeil: nach links und rechts 126">
            <a:extLst>
              <a:ext uri="{FF2B5EF4-FFF2-40B4-BE49-F238E27FC236}">
                <a16:creationId xmlns:a16="http://schemas.microsoft.com/office/drawing/2014/main" id="{AA741218-CF50-6694-5205-5F75D4C07D00}"/>
              </a:ext>
            </a:extLst>
          </p:cNvPr>
          <p:cNvSpPr/>
          <p:nvPr/>
        </p:nvSpPr>
        <p:spPr bwMode="gray">
          <a:xfrm rot="5400000">
            <a:off x="7303698" y="3185728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8" name="Pfeil: nach links und rechts 127">
            <a:extLst>
              <a:ext uri="{FF2B5EF4-FFF2-40B4-BE49-F238E27FC236}">
                <a16:creationId xmlns:a16="http://schemas.microsoft.com/office/drawing/2014/main" id="{71582782-4454-D6E5-323C-3B851E84AF1D}"/>
              </a:ext>
            </a:extLst>
          </p:cNvPr>
          <p:cNvSpPr/>
          <p:nvPr/>
        </p:nvSpPr>
        <p:spPr bwMode="gray">
          <a:xfrm rot="5400000">
            <a:off x="8349702" y="3173385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69C22197-227E-03B3-F06D-45AB16CA7A55}"/>
              </a:ext>
            </a:extLst>
          </p:cNvPr>
          <p:cNvSpPr txBox="1"/>
          <p:nvPr/>
        </p:nvSpPr>
        <p:spPr>
          <a:xfrm>
            <a:off x="262358" y="3549081"/>
            <a:ext cx="1050000" cy="518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 world with devices, sensors, applications (edge)
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F938F447-3E77-46DE-3104-C0DBA1A2DE11}"/>
              </a:ext>
            </a:extLst>
          </p:cNvPr>
          <p:cNvSpPr txBox="1"/>
          <p:nvPr/>
        </p:nvSpPr>
        <p:spPr>
          <a:xfrm>
            <a:off x="61728" y="2359042"/>
            <a:ext cx="1442410" cy="64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Decentralized "digital twins", e.g.  in the company's cloud or a sector-specific, cross-company "Cloud-X" 
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E02F0DC8-C7B6-B8A4-1FFC-A5D1DBE160E8}"/>
              </a:ext>
            </a:extLst>
          </p:cNvPr>
          <p:cNvSpPr txBox="1"/>
          <p:nvPr/>
        </p:nvSpPr>
        <p:spPr>
          <a:xfrm>
            <a:off x="193449" y="1315731"/>
            <a:ext cx="117067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 access semantically defined data via registries for their task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E0A35DA0-EA35-D154-10A8-A7389619688A}"/>
              </a:ext>
            </a:extLst>
          </p:cNvPr>
          <p:cNvSpPr txBox="1">
            <a:spLocks/>
          </p:cNvSpPr>
          <p:nvPr/>
        </p:nvSpPr>
        <p:spPr bwMode="gray">
          <a:xfrm>
            <a:off x="7187330" y="2138602"/>
            <a:ext cx="643342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914378">
              <a:spcBef>
                <a:spcPct val="0"/>
              </a:spcBef>
              <a:buNone/>
              <a:defRPr sz="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/>
              <a:t>Mobility
</a:t>
            </a:r>
            <a:endParaRPr lang="de-DE" dirty="0"/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12F6A61B-B0C1-96A6-139F-9D5C711140B0}"/>
              </a:ext>
            </a:extLst>
          </p:cNvPr>
          <p:cNvSpPr txBox="1">
            <a:spLocks/>
          </p:cNvSpPr>
          <p:nvPr/>
        </p:nvSpPr>
        <p:spPr bwMode="gray">
          <a:xfrm>
            <a:off x="5774599" y="2241487"/>
            <a:ext cx="815405" cy="110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Building/House
</a:t>
            </a:r>
            <a:endParaRPr lang="de-DE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el 3">
            <a:extLst>
              <a:ext uri="{FF2B5EF4-FFF2-40B4-BE49-F238E27FC236}">
                <a16:creationId xmlns:a16="http://schemas.microsoft.com/office/drawing/2014/main" id="{620B7827-4019-FE71-4B60-416B240EEDB2}"/>
              </a:ext>
            </a:extLst>
          </p:cNvPr>
          <p:cNvSpPr txBox="1">
            <a:spLocks/>
          </p:cNvSpPr>
          <p:nvPr/>
        </p:nvSpPr>
        <p:spPr bwMode="gray">
          <a:xfrm>
            <a:off x="4363048" y="2147730"/>
            <a:ext cx="479450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
</a:t>
            </a:r>
            <a:endParaRPr lang="de-DE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el 3">
            <a:extLst>
              <a:ext uri="{FF2B5EF4-FFF2-40B4-BE49-F238E27FC236}">
                <a16:creationId xmlns:a16="http://schemas.microsoft.com/office/drawing/2014/main" id="{F1D4806E-D596-4AED-72BE-EC207D7920BC}"/>
              </a:ext>
            </a:extLst>
          </p:cNvPr>
          <p:cNvSpPr txBox="1">
            <a:spLocks/>
          </p:cNvSpPr>
          <p:nvPr/>
        </p:nvSpPr>
        <p:spPr bwMode="gray">
          <a:xfrm>
            <a:off x="1674693" y="2171036"/>
            <a:ext cx="473141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
</a:t>
            </a: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B2F3008F-62C6-F9D8-5A3E-A26A378147B4}"/>
              </a:ext>
            </a:extLst>
          </p:cNvPr>
          <p:cNvSpPr txBox="1">
            <a:spLocks/>
          </p:cNvSpPr>
          <p:nvPr/>
        </p:nvSpPr>
        <p:spPr bwMode="gray">
          <a:xfrm>
            <a:off x="3219046" y="2283091"/>
            <a:ext cx="732456" cy="149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Power-to-X</a:t>
            </a:r>
          </a:p>
        </p:txBody>
      </p:sp>
      <p:sp>
        <p:nvSpPr>
          <p:cNvPr id="28" name="Titel 3">
            <a:extLst>
              <a:ext uri="{FF2B5EF4-FFF2-40B4-BE49-F238E27FC236}">
                <a16:creationId xmlns:a16="http://schemas.microsoft.com/office/drawing/2014/main" id="{AA7C765F-C59C-3133-1EE3-6C4E36B41306}"/>
              </a:ext>
            </a:extLst>
          </p:cNvPr>
          <p:cNvSpPr txBox="1">
            <a:spLocks/>
          </p:cNvSpPr>
          <p:nvPr/>
        </p:nvSpPr>
        <p:spPr bwMode="gray">
          <a:xfrm>
            <a:off x="8080887" y="2330841"/>
            <a:ext cx="806894" cy="1617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
</a:t>
            </a:r>
          </a:p>
        </p:txBody>
      </p:sp>
      <p:sp>
        <p:nvSpPr>
          <p:cNvPr id="29" name="Titel 3">
            <a:extLst>
              <a:ext uri="{FF2B5EF4-FFF2-40B4-BE49-F238E27FC236}">
                <a16:creationId xmlns:a16="http://schemas.microsoft.com/office/drawing/2014/main" id="{692C4756-9AF8-CD73-290A-8782A7DCB5DA}"/>
              </a:ext>
            </a:extLst>
          </p:cNvPr>
          <p:cNvSpPr txBox="1">
            <a:spLocks/>
          </p:cNvSpPr>
          <p:nvPr/>
        </p:nvSpPr>
        <p:spPr bwMode="gray">
          <a:xfrm>
            <a:off x="7187330" y="2139024"/>
            <a:ext cx="643342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914378">
              <a:spcBef>
                <a:spcPct val="0"/>
              </a:spcBef>
              <a:buNone/>
              <a:defRPr sz="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>
                <a:solidFill>
                  <a:srgbClr val="0060A9"/>
                </a:solidFill>
              </a:rPr>
              <a:t>Mobility
</a:t>
            </a:r>
            <a:endParaRPr lang="de-DE" dirty="0">
              <a:solidFill>
                <a:srgbClr val="0060A9"/>
              </a:solidFill>
            </a:endParaRPr>
          </a:p>
        </p:txBody>
      </p:sp>
      <p:sp>
        <p:nvSpPr>
          <p:cNvPr id="30" name="Titel 3">
            <a:extLst>
              <a:ext uri="{FF2B5EF4-FFF2-40B4-BE49-F238E27FC236}">
                <a16:creationId xmlns:a16="http://schemas.microsoft.com/office/drawing/2014/main" id="{104A5877-ED17-A89C-C263-A769C665FF59}"/>
              </a:ext>
            </a:extLst>
          </p:cNvPr>
          <p:cNvSpPr txBox="1">
            <a:spLocks/>
          </p:cNvSpPr>
          <p:nvPr/>
        </p:nvSpPr>
        <p:spPr bwMode="gray">
          <a:xfrm>
            <a:off x="5774599" y="2241909"/>
            <a:ext cx="815405" cy="110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Building/House
</a:t>
            </a:r>
            <a:endParaRPr lang="de-DE" sz="800" dirty="0">
              <a:solidFill>
                <a:srgbClr val="0060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el 3">
            <a:extLst>
              <a:ext uri="{FF2B5EF4-FFF2-40B4-BE49-F238E27FC236}">
                <a16:creationId xmlns:a16="http://schemas.microsoft.com/office/drawing/2014/main" id="{A282B917-E0FF-BE95-2AE8-362E2F68D335}"/>
              </a:ext>
            </a:extLst>
          </p:cNvPr>
          <p:cNvSpPr txBox="1">
            <a:spLocks/>
          </p:cNvSpPr>
          <p:nvPr/>
        </p:nvSpPr>
        <p:spPr bwMode="gray">
          <a:xfrm>
            <a:off x="4363048" y="2148152"/>
            <a:ext cx="479450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
</a:t>
            </a:r>
            <a:endParaRPr lang="de-DE" sz="800" dirty="0">
              <a:solidFill>
                <a:srgbClr val="0060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el 3">
            <a:extLst>
              <a:ext uri="{FF2B5EF4-FFF2-40B4-BE49-F238E27FC236}">
                <a16:creationId xmlns:a16="http://schemas.microsoft.com/office/drawing/2014/main" id="{38C0C11E-2D4B-D6A6-2E68-1A9564AFDEBD}"/>
              </a:ext>
            </a:extLst>
          </p:cNvPr>
          <p:cNvSpPr txBox="1">
            <a:spLocks/>
          </p:cNvSpPr>
          <p:nvPr/>
        </p:nvSpPr>
        <p:spPr bwMode="gray">
          <a:xfrm>
            <a:off x="1674693" y="2171458"/>
            <a:ext cx="473141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
</a:t>
            </a:r>
          </a:p>
        </p:txBody>
      </p:sp>
      <p:sp>
        <p:nvSpPr>
          <p:cNvPr id="35" name="Titel 3">
            <a:extLst>
              <a:ext uri="{FF2B5EF4-FFF2-40B4-BE49-F238E27FC236}">
                <a16:creationId xmlns:a16="http://schemas.microsoft.com/office/drawing/2014/main" id="{980033C8-1268-3DFF-4F03-A1B037FAE3AF}"/>
              </a:ext>
            </a:extLst>
          </p:cNvPr>
          <p:cNvSpPr txBox="1">
            <a:spLocks/>
          </p:cNvSpPr>
          <p:nvPr/>
        </p:nvSpPr>
        <p:spPr bwMode="gray">
          <a:xfrm>
            <a:off x="3219046" y="2283513"/>
            <a:ext cx="732456" cy="149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Power-to-X</a:t>
            </a:r>
          </a:p>
        </p:txBody>
      </p:sp>
    </p:spTree>
    <p:extLst>
      <p:ext uri="{BB962C8B-B14F-4D97-AF65-F5344CB8AC3E}">
        <p14:creationId xmlns:p14="http://schemas.microsoft.com/office/powerpoint/2010/main" val="266237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4E6AC5-B16D-9A0E-1687-B4E9F1076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6016" y="1201500"/>
            <a:ext cx="4007704" cy="3315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Standards are key </a:t>
            </a:r>
          </a:p>
          <a:p>
            <a:r>
              <a:rPr lang="en-US" dirty="0"/>
              <a:t>to connect sectors</a:t>
            </a:r>
          </a:p>
          <a:p>
            <a:r>
              <a:rPr lang="en-US" dirty="0"/>
              <a:t>to create the architecture of the green transformation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… and soon these standards will be digital as well</a:t>
            </a:r>
          </a:p>
          <a:p>
            <a:endParaRPr lang="en-US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ABCD3C-BF7D-4118-7E45-266B7718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On the way to the</a:t>
            </a:r>
            <a:br>
              <a:rPr lang="en-US" sz="3600" dirty="0"/>
            </a:br>
            <a:r>
              <a:rPr lang="en-US" sz="3600" dirty="0"/>
              <a:t>All-Electric and Connected Society</a:t>
            </a:r>
            <a:endParaRPr lang="de-DE" sz="3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385B7F-476F-07FA-9138-26E59EA2B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57401"/>
            <a:ext cx="3816424" cy="36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31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70970AF-FAC9-16BE-1E87-F5F41E8914DF}"/>
              </a:ext>
            </a:extLst>
          </p:cNvPr>
          <p:cNvSpPr/>
          <p:nvPr/>
        </p:nvSpPr>
        <p:spPr>
          <a:xfrm>
            <a:off x="323528" y="4587974"/>
            <a:ext cx="7632848" cy="273844"/>
          </a:xfrm>
          <a:prstGeom prst="rect">
            <a:avLst/>
          </a:prstGeom>
          <a:solidFill>
            <a:srgbClr val="006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From todays linear value chain in the energy system to a network with various possible interactions 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BF3FA549-EAE4-342D-5102-B88BEE8A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68" y="411510"/>
            <a:ext cx="8748464" cy="36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79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FD166584-25D1-DB25-1E4A-3623D3CB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055" y="643224"/>
            <a:ext cx="3878266" cy="326686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BCD8AD2-9DF9-78EB-19DB-826F48B44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68"/>
          <a:stretch/>
        </p:blipFill>
        <p:spPr>
          <a:xfrm>
            <a:off x="627959" y="1006096"/>
            <a:ext cx="4417321" cy="2548306"/>
          </a:xfrm>
          <a:prstGeom prst="rect">
            <a:avLst/>
          </a:prstGeom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F52A20F3-4E10-4ADF-278A-885D31E16A85}"/>
              </a:ext>
            </a:extLst>
          </p:cNvPr>
          <p:cNvCxnSpPr/>
          <p:nvPr/>
        </p:nvCxnSpPr>
        <p:spPr bwMode="gray">
          <a:xfrm flipV="1">
            <a:off x="5469375" y="4291237"/>
            <a:ext cx="685800" cy="601250"/>
          </a:xfrm>
          <a:prstGeom prst="straightConnector1">
            <a:avLst/>
          </a:prstGeom>
          <a:ln>
            <a:solidFill>
              <a:srgbClr val="0064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0AB631F1-21A7-C889-06E8-0BD2EC809539}"/>
              </a:ext>
            </a:extLst>
          </p:cNvPr>
          <p:cNvCxnSpPr>
            <a:cxnSpLocks/>
          </p:cNvCxnSpPr>
          <p:nvPr/>
        </p:nvCxnSpPr>
        <p:spPr bwMode="gray">
          <a:xfrm>
            <a:off x="4609791" y="4667968"/>
            <a:ext cx="870979" cy="219142"/>
          </a:xfrm>
          <a:prstGeom prst="straightConnector1">
            <a:avLst/>
          </a:prstGeom>
          <a:ln>
            <a:solidFill>
              <a:srgbClr val="0064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CB0F29BD-542A-630D-23A0-79F932756D99}"/>
              </a:ext>
            </a:extLst>
          </p:cNvPr>
          <p:cNvCxnSpPr>
            <a:cxnSpLocks/>
          </p:cNvCxnSpPr>
          <p:nvPr/>
        </p:nvCxnSpPr>
        <p:spPr bwMode="gray">
          <a:xfrm flipV="1">
            <a:off x="4609791" y="4066719"/>
            <a:ext cx="0" cy="601250"/>
          </a:xfrm>
          <a:prstGeom prst="straightConnector1">
            <a:avLst/>
          </a:prstGeom>
          <a:ln>
            <a:solidFill>
              <a:srgbClr val="0064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CCB0733B-143C-238C-3B35-EE99F6B7B535}"/>
              </a:ext>
            </a:extLst>
          </p:cNvPr>
          <p:cNvSpPr txBox="1"/>
          <p:nvPr/>
        </p:nvSpPr>
        <p:spPr>
          <a:xfrm>
            <a:off x="5045281" y="4823630"/>
            <a:ext cx="161969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50"/>
              </a:spcBef>
              <a:buClr>
                <a:srgbClr val="0064B4"/>
              </a:buClr>
            </a:pPr>
            <a:r>
              <a:rPr lang="de-DE" sz="825" dirty="0"/>
              <a:t>X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8F8F098-33FB-6CD5-F405-6561E73D7030}"/>
              </a:ext>
            </a:extLst>
          </p:cNvPr>
          <p:cNvSpPr txBox="1"/>
          <p:nvPr/>
        </p:nvSpPr>
        <p:spPr>
          <a:xfrm>
            <a:off x="5923662" y="4604488"/>
            <a:ext cx="161969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50"/>
              </a:spcBef>
              <a:buClr>
                <a:srgbClr val="0064B4"/>
              </a:buClr>
            </a:pPr>
            <a:r>
              <a:rPr lang="de-DE" sz="825" dirty="0"/>
              <a:t>Y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6A89927-E5DF-9524-8CB4-235C2C3708AF}"/>
              </a:ext>
            </a:extLst>
          </p:cNvPr>
          <p:cNvSpPr txBox="1"/>
          <p:nvPr/>
        </p:nvSpPr>
        <p:spPr>
          <a:xfrm>
            <a:off x="4447822" y="4299001"/>
            <a:ext cx="161969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50"/>
              </a:spcBef>
              <a:buClr>
                <a:srgbClr val="0064B4"/>
              </a:buClr>
            </a:pPr>
            <a:r>
              <a:rPr lang="de-DE" sz="825" dirty="0"/>
              <a:t>Z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05D33DEE-C0A4-CF07-FA7B-DCF58ACEAEF0}"/>
              </a:ext>
            </a:extLst>
          </p:cNvPr>
          <p:cNvCxnSpPr>
            <a:cxnSpLocks/>
          </p:cNvCxnSpPr>
          <p:nvPr/>
        </p:nvCxnSpPr>
        <p:spPr bwMode="gray">
          <a:xfrm flipV="1">
            <a:off x="4622519" y="4066719"/>
            <a:ext cx="673072" cy="59587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9C2F1449-8226-B6DE-54CE-9D33AF70F8CC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5308319" y="4066720"/>
            <a:ext cx="782552" cy="21345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Sprechblase: rechteckig mit abgerundeten Ecken 35">
            <a:extLst>
              <a:ext uri="{FF2B5EF4-FFF2-40B4-BE49-F238E27FC236}">
                <a16:creationId xmlns:a16="http://schemas.microsoft.com/office/drawing/2014/main" id="{A5AE6981-8A28-21C9-21A7-A9F63498AA37}"/>
              </a:ext>
            </a:extLst>
          </p:cNvPr>
          <p:cNvSpPr/>
          <p:nvPr/>
        </p:nvSpPr>
        <p:spPr bwMode="gray">
          <a:xfrm>
            <a:off x="429307" y="3974465"/>
            <a:ext cx="3344110" cy="688128"/>
          </a:xfrm>
          <a:prstGeom prst="wedgeRoundRectCallout">
            <a:avLst>
              <a:gd name="adj1" fmla="val 25209"/>
              <a:gd name="adj2" fmla="val -78480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08000" tIns="27000" rIns="108000" bIns="27000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Reference architecture model of industry 4.0 or smart manufacturing</a:t>
            </a:r>
          </a:p>
        </p:txBody>
      </p:sp>
      <p:sp>
        <p:nvSpPr>
          <p:cNvPr id="37" name="Sprechblase: rechteckig mit abgerundeten Ecken 36">
            <a:extLst>
              <a:ext uri="{FF2B5EF4-FFF2-40B4-BE49-F238E27FC236}">
                <a16:creationId xmlns:a16="http://schemas.microsoft.com/office/drawing/2014/main" id="{046B9D33-8FE0-344B-7E48-3F79CE9D69AD}"/>
              </a:ext>
            </a:extLst>
          </p:cNvPr>
          <p:cNvSpPr/>
          <p:nvPr/>
        </p:nvSpPr>
        <p:spPr bwMode="gray">
          <a:xfrm>
            <a:off x="5838389" y="70151"/>
            <a:ext cx="3198187" cy="494760"/>
          </a:xfrm>
          <a:prstGeom prst="wedgeRoundRectCallout">
            <a:avLst>
              <a:gd name="adj1" fmla="val 7853"/>
              <a:gd name="adj2" fmla="val 71183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08000" tIns="27000" rIns="108000" bIns="27000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Smart grid architecture model SGAM</a:t>
            </a:r>
          </a:p>
        </p:txBody>
      </p:sp>
    </p:spTree>
    <p:extLst>
      <p:ext uri="{BB962C8B-B14F-4D97-AF65-F5344CB8AC3E}">
        <p14:creationId xmlns:p14="http://schemas.microsoft.com/office/powerpoint/2010/main" val="328922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C2477D-4E55-F308-F03C-EAAE2914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91579"/>
            <a:ext cx="8748463" cy="3160342"/>
          </a:xfrm>
          <a:prstGeom prst="rect">
            <a:avLst/>
          </a:prstGeom>
        </p:spPr>
      </p:pic>
      <p:sp>
        <p:nvSpPr>
          <p:cNvPr id="5" name="Sprechblase: rechteckig mit abgerundeten Ecken 4">
            <a:extLst>
              <a:ext uri="{FF2B5EF4-FFF2-40B4-BE49-F238E27FC236}">
                <a16:creationId xmlns:a16="http://schemas.microsoft.com/office/drawing/2014/main" id="{39895631-CB8D-083E-36E9-E5B5DE896E9C}"/>
              </a:ext>
            </a:extLst>
          </p:cNvPr>
          <p:cNvSpPr/>
          <p:nvPr/>
        </p:nvSpPr>
        <p:spPr bwMode="gray">
          <a:xfrm>
            <a:off x="5436096" y="196932"/>
            <a:ext cx="3469614" cy="535993"/>
          </a:xfrm>
          <a:prstGeom prst="wedgeRoundRectCallout">
            <a:avLst>
              <a:gd name="adj1" fmla="val -25520"/>
              <a:gd name="adj2" fmla="val 91914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Draft AECS Architecture Model</a:t>
            </a:r>
          </a:p>
        </p:txBody>
      </p:sp>
      <p:sp>
        <p:nvSpPr>
          <p:cNvPr id="6" name="Sprechblase: rechteckig mit abgerundeten Ecken 5">
            <a:extLst>
              <a:ext uri="{FF2B5EF4-FFF2-40B4-BE49-F238E27FC236}">
                <a16:creationId xmlns:a16="http://schemas.microsoft.com/office/drawing/2014/main" id="{084392BD-3A58-FA68-4922-DA7F2CD87183}"/>
              </a:ext>
            </a:extLst>
          </p:cNvPr>
          <p:cNvSpPr/>
          <p:nvPr/>
        </p:nvSpPr>
        <p:spPr bwMode="gray">
          <a:xfrm>
            <a:off x="20198" y="123478"/>
            <a:ext cx="2101462" cy="429427"/>
          </a:xfrm>
          <a:prstGeom prst="wedgeRoundRectCallout">
            <a:avLst>
              <a:gd name="adj1" fmla="val 14525"/>
              <a:gd name="adj2" fmla="val 214727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All-Electric</a:t>
            </a:r>
          </a:p>
        </p:txBody>
      </p:sp>
      <p:sp>
        <p:nvSpPr>
          <p:cNvPr id="7" name="Sprechblase: rechteckig mit abgerundeten Ecken 6">
            <a:extLst>
              <a:ext uri="{FF2B5EF4-FFF2-40B4-BE49-F238E27FC236}">
                <a16:creationId xmlns:a16="http://schemas.microsoft.com/office/drawing/2014/main" id="{92BA26C0-A315-4A93-6833-95A4EA5722F2}"/>
              </a:ext>
            </a:extLst>
          </p:cNvPr>
          <p:cNvSpPr/>
          <p:nvPr/>
        </p:nvSpPr>
        <p:spPr bwMode="gray">
          <a:xfrm>
            <a:off x="1979712" y="4590595"/>
            <a:ext cx="2101462" cy="429427"/>
          </a:xfrm>
          <a:prstGeom prst="wedgeRoundRectCallout">
            <a:avLst>
              <a:gd name="adj1" fmla="val -50670"/>
              <a:gd name="adj2" fmla="val -464939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30564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BC62579-1BD4-3310-992D-BE1AD8C0D9E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3150" t="15144" r="8062"/>
          <a:stretch/>
        </p:blipFill>
        <p:spPr>
          <a:xfrm>
            <a:off x="-1" y="0"/>
            <a:ext cx="9567739" cy="5143500"/>
          </a:xfrm>
        </p:spPr>
      </p:pic>
    </p:spTree>
    <p:extLst>
      <p:ext uri="{BB962C8B-B14F-4D97-AF65-F5344CB8AC3E}">
        <p14:creationId xmlns:p14="http://schemas.microsoft.com/office/powerpoint/2010/main" val="287787160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D37B21A-281F-8077-A90A-A5D915593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69" y="0"/>
            <a:ext cx="7031861" cy="5143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8A5938E-C349-DDA8-0D51-FC3F37C10B67}"/>
              </a:ext>
            </a:extLst>
          </p:cNvPr>
          <p:cNvSpPr/>
          <p:nvPr/>
        </p:nvSpPr>
        <p:spPr>
          <a:xfrm>
            <a:off x="1835696" y="267494"/>
            <a:ext cx="468052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395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51D9F1-1232-5EE9-143B-21C2D56A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E7D3-1333-45EE-ABB9-51527D316BA3}" type="slidenum">
              <a:rPr lang="de-DE" noProof="0" smtClean="0"/>
              <a:pPr/>
              <a:t>21</a:t>
            </a:fld>
            <a:endParaRPr lang="de-DE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2A9B75-F5BD-B4A0-39D1-718026715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97" y="0"/>
            <a:ext cx="7262005" cy="5143500"/>
          </a:xfrm>
          <a:prstGeom prst="rect">
            <a:avLst/>
          </a:prstGeom>
        </p:spPr>
      </p:pic>
      <p:sp>
        <p:nvSpPr>
          <p:cNvPr id="4" name="Sprechblase: rechteckig mit abgerundeten Ecken 3">
            <a:extLst>
              <a:ext uri="{FF2B5EF4-FFF2-40B4-BE49-F238E27FC236}">
                <a16:creationId xmlns:a16="http://schemas.microsoft.com/office/drawing/2014/main" id="{4E7E197C-2F7D-2256-2D01-2663B70E2B3F}"/>
              </a:ext>
            </a:extLst>
          </p:cNvPr>
          <p:cNvSpPr/>
          <p:nvPr/>
        </p:nvSpPr>
        <p:spPr bwMode="gray">
          <a:xfrm>
            <a:off x="7167901" y="74362"/>
            <a:ext cx="1833993" cy="1213240"/>
          </a:xfrm>
          <a:prstGeom prst="wedgeRoundRectCallout">
            <a:avLst>
              <a:gd name="adj1" fmla="val -77116"/>
              <a:gd name="adj2" fmla="val 44118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Mapping Example – IEC committees to the Draft AECS Architecture Model</a:t>
            </a:r>
          </a:p>
        </p:txBody>
      </p:sp>
      <p:sp>
        <p:nvSpPr>
          <p:cNvPr id="5" name="Sprechblase: rechteckig mit abgerundeten Ecken 4">
            <a:extLst>
              <a:ext uri="{FF2B5EF4-FFF2-40B4-BE49-F238E27FC236}">
                <a16:creationId xmlns:a16="http://schemas.microsoft.com/office/drawing/2014/main" id="{2E2EF217-DF4A-E175-4EDF-CA8AE957804B}"/>
              </a:ext>
            </a:extLst>
          </p:cNvPr>
          <p:cNvSpPr/>
          <p:nvPr/>
        </p:nvSpPr>
        <p:spPr bwMode="gray">
          <a:xfrm>
            <a:off x="56365" y="3702451"/>
            <a:ext cx="1833993" cy="1318426"/>
          </a:xfrm>
          <a:prstGeom prst="wedgeRoundRectCallout">
            <a:avLst>
              <a:gd name="adj1" fmla="val 28036"/>
              <a:gd name="adj2" fmla="val -65423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Might be used as well to map </a:t>
            </a:r>
            <a:br>
              <a:rPr lang="en-GB" sz="1400" b="1" kern="0" dirty="0">
                <a:solidFill>
                  <a:srgbClr val="FFFFFF"/>
                </a:solidFill>
              </a:rPr>
            </a:br>
            <a:r>
              <a:rPr lang="en-GB" sz="1400" b="1" kern="0" dirty="0">
                <a:solidFill>
                  <a:srgbClr val="FFFFFF"/>
                </a:solidFill>
              </a:rPr>
              <a:t>use cases with prototype architectures and related standards</a:t>
            </a:r>
          </a:p>
        </p:txBody>
      </p:sp>
    </p:spTree>
    <p:extLst>
      <p:ext uri="{BB962C8B-B14F-4D97-AF65-F5344CB8AC3E}">
        <p14:creationId xmlns:p14="http://schemas.microsoft.com/office/powerpoint/2010/main" val="4095937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74BEB-82A7-911A-DC35-51BC115AD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IEC and UN SDG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03F977-9424-5612-C5F3-6A8BA92FB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1E7D3-1333-45EE-ABB9-51527D316BA3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61" name="Picture 6" descr="A picture containing window&#10;&#10;Description automatically generated">
            <a:extLst>
              <a:ext uri="{FF2B5EF4-FFF2-40B4-BE49-F238E27FC236}">
                <a16:creationId xmlns:a16="http://schemas.microsoft.com/office/drawing/2014/main" id="{C6557E6C-1AC3-0459-0CC2-096DE9045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6550"/>
            <a:ext cx="544042" cy="54404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E9250F1-9DBE-170E-3EB0-7C79422724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1" y="1255011"/>
            <a:ext cx="3794102" cy="30401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8FDE78-D4A4-5D98-2EE6-AC819A05414A}"/>
              </a:ext>
            </a:extLst>
          </p:cNvPr>
          <p:cNvSpPr txBox="1"/>
          <p:nvPr/>
        </p:nvSpPr>
        <p:spPr>
          <a:xfrm>
            <a:off x="3131840" y="4514825"/>
            <a:ext cx="2599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https://www.iec.ch/sdgs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7EB0A03-CF0B-E8FB-BC75-A88883BCC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390" y="411510"/>
            <a:ext cx="2768410" cy="38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10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" descr="A picture containing window&#10;&#10;Description automatically generated">
            <a:extLst>
              <a:ext uri="{FF2B5EF4-FFF2-40B4-BE49-F238E27FC236}">
                <a16:creationId xmlns:a16="http://schemas.microsoft.com/office/drawing/2014/main" id="{C6557E6C-1AC3-0459-0CC2-096DE9045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1" y="4354048"/>
            <a:ext cx="593965" cy="59396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C26AE9AA-0A16-BC20-3900-2BC6375C63C7}"/>
              </a:ext>
            </a:extLst>
          </p:cNvPr>
          <p:cNvSpPr txBox="1">
            <a:spLocks/>
          </p:cNvSpPr>
          <p:nvPr/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CH" sz="4400" b="1" kern="1200" cap="none" spc="0" dirty="0" smtClean="0">
                <a:ln w="11430"/>
                <a:solidFill>
                  <a:srgbClr val="0060A9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AECS and UN SDG Mapping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D4E1A8E-9686-1DF8-1661-1F06318A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987574"/>
            <a:ext cx="4941280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90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7D60227-F1AA-5983-B9E6-EFAB4BC59B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00" y="1201500"/>
            <a:ext cx="8280920" cy="57816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de-DE" sz="5500" dirty="0"/>
              <a:t>… </a:t>
            </a:r>
            <a:r>
              <a:rPr lang="de-DE" sz="5500" dirty="0" err="1"/>
              <a:t>we</a:t>
            </a:r>
            <a:r>
              <a:rPr lang="de-DE" sz="5500" dirty="0"/>
              <a:t> </a:t>
            </a:r>
            <a:r>
              <a:rPr lang="de-DE" sz="5500" dirty="0" err="1"/>
              <a:t>can</a:t>
            </a:r>
            <a:r>
              <a:rPr lang="de-DE" sz="5500" dirty="0"/>
              <a:t> </a:t>
            </a:r>
            <a:r>
              <a:rPr lang="de-DE" sz="5500" dirty="0" err="1"/>
              <a:t>only</a:t>
            </a:r>
            <a:r>
              <a:rPr lang="de-DE" sz="5500" dirty="0"/>
              <a:t> </a:t>
            </a:r>
            <a:r>
              <a:rPr lang="de-DE" sz="5500" dirty="0" err="1"/>
              <a:t>succeed</a:t>
            </a:r>
            <a:r>
              <a:rPr lang="de-DE" sz="5500" dirty="0"/>
              <a:t> </a:t>
            </a:r>
            <a:r>
              <a:rPr lang="de-DE" sz="5500" dirty="0" err="1"/>
              <a:t>together</a:t>
            </a:r>
            <a:r>
              <a:rPr lang="de-DE" sz="5500" dirty="0"/>
              <a:t> 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5C7D92-5A43-3149-16F7-333E5D226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56162868-C5FC-598E-67C2-8562B4CC6E4C}"/>
              </a:ext>
            </a:extLst>
          </p:cNvPr>
          <p:cNvSpPr txBox="1">
            <a:spLocks/>
          </p:cNvSpPr>
          <p:nvPr/>
        </p:nvSpPr>
        <p:spPr>
          <a:xfrm>
            <a:off x="251520" y="2067693"/>
            <a:ext cx="8280920" cy="3094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3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9625" indent="-447675" algn="l" defTabSz="914400" rtl="0" eaLnBrk="1" latinLnBrk="0" hangingPunct="1">
              <a:spcBef>
                <a:spcPts val="0"/>
              </a:spcBef>
              <a:buFont typeface="Symbol" pitchFamily="18" charset="2"/>
              <a:buChar char=""/>
              <a:defRPr sz="28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dirty="0"/>
              <a:t>Johannes Stein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Senior </a:t>
            </a:r>
            <a:r>
              <a:rPr lang="de-DE" sz="1300" dirty="0" err="1"/>
              <a:t>Principal</a:t>
            </a:r>
            <a:r>
              <a:rPr lang="de-DE" sz="1300" dirty="0"/>
              <a:t> Expert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Horizontal Topic Development</a:t>
            </a:r>
          </a:p>
          <a:p>
            <a:pPr marL="0" indent="0">
              <a:buFont typeface="Arial" pitchFamily="34" charset="0"/>
              <a:buNone/>
            </a:pPr>
            <a:endParaRPr lang="de-DE" sz="1300" dirty="0"/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DKE  German </a:t>
            </a:r>
            <a:r>
              <a:rPr lang="de-DE" sz="1300" dirty="0" err="1"/>
              <a:t>Commission</a:t>
            </a:r>
            <a:r>
              <a:rPr lang="de-DE" sz="1300" dirty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 err="1"/>
              <a:t>for</a:t>
            </a:r>
            <a:r>
              <a:rPr lang="de-DE" sz="1300" dirty="0"/>
              <a:t> </a:t>
            </a:r>
            <a:r>
              <a:rPr lang="de-DE" sz="1300" dirty="0" err="1"/>
              <a:t>Electrical</a:t>
            </a:r>
            <a:r>
              <a:rPr lang="de-DE" sz="1300" dirty="0"/>
              <a:t>, Electronic &amp; Information Technologies 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 err="1"/>
              <a:t>Merianstraße</a:t>
            </a:r>
            <a:r>
              <a:rPr lang="de-DE" sz="1300" dirty="0"/>
              <a:t> 28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D-63069 Offenbach am Main</a:t>
            </a:r>
          </a:p>
          <a:p>
            <a:pPr marL="0" indent="0">
              <a:buFont typeface="Arial" pitchFamily="34" charset="0"/>
              <a:buNone/>
            </a:pPr>
            <a:endParaRPr lang="de-DE" sz="1300" dirty="0"/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Phone: +49 151 163 45 944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>
                <a:hlinkClick r:id="rId2"/>
              </a:rPr>
              <a:t>Johannes.Stein@vde.com</a:t>
            </a:r>
            <a:r>
              <a:rPr lang="de-DE" sz="1300" dirty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>
                <a:hlinkClick r:id="rId3"/>
              </a:rPr>
              <a:t>www.dke.de</a:t>
            </a:r>
            <a:r>
              <a:rPr lang="de-DE" sz="1300" dirty="0"/>
              <a:t> </a:t>
            </a:r>
          </a:p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616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5FA788C-7956-8254-CEF9-927B77C16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378">
              <a:buClr>
                <a:srgbClr val="0064B4"/>
              </a:buClr>
            </a:pPr>
            <a:r>
              <a:rPr lang="en-US" sz="1400" dirty="0">
                <a:solidFill>
                  <a:srgbClr val="575757"/>
                </a:solidFill>
                <a:latin typeface="Arial"/>
              </a:rPr>
              <a:t>The world needs more and more energy so that the growing population can live in prosperity and security.</a:t>
            </a:r>
          </a:p>
          <a:p>
            <a:pPr defTabSz="914378">
              <a:buClr>
                <a:srgbClr val="0064B4"/>
              </a:buClr>
            </a:pPr>
            <a:r>
              <a:rPr lang="en-US" sz="1400" dirty="0">
                <a:solidFill>
                  <a:srgbClr val="575757"/>
                </a:solidFill>
                <a:latin typeface="Arial"/>
              </a:rPr>
              <a:t>On the other hand, we must reduce CO</a:t>
            </a:r>
            <a:r>
              <a:rPr lang="en-US" sz="1400" baseline="-25000" dirty="0">
                <a:solidFill>
                  <a:srgbClr val="575757"/>
                </a:solidFill>
                <a:latin typeface="Arial"/>
              </a:rPr>
              <a:t>2</a:t>
            </a:r>
            <a:r>
              <a:rPr lang="en-US" sz="1400" dirty="0">
                <a:solidFill>
                  <a:srgbClr val="575757"/>
                </a:solidFill>
                <a:latin typeface="Arial"/>
              </a:rPr>
              <a:t> emissions in order to survive.</a:t>
            </a:r>
          </a:p>
          <a:p>
            <a:pPr marL="0" indent="0" defTabSz="914378">
              <a:spcBef>
                <a:spcPts val="600"/>
              </a:spcBef>
              <a:buClr>
                <a:srgbClr val="0064B4"/>
              </a:buClr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</a:t>
            </a:r>
          </a:p>
          <a:p>
            <a:pPr defTabSz="914378">
              <a:buClr>
                <a:srgbClr val="0064B4"/>
              </a:buClr>
            </a:pPr>
            <a:r>
              <a:rPr lang="en-US" sz="1400" dirty="0">
                <a:solidFill>
                  <a:srgbClr val="575757"/>
                </a:solidFill>
                <a:latin typeface="Arial"/>
              </a:rPr>
              <a:t>Huge demand for clean energy globally</a:t>
            </a:r>
          </a:p>
          <a:p>
            <a:pPr defTabSz="914378">
              <a:buClr>
                <a:srgbClr val="0064B4"/>
              </a:buClr>
            </a:pPr>
            <a:r>
              <a:rPr lang="en-US" sz="1400" dirty="0">
                <a:solidFill>
                  <a:srgbClr val="575757"/>
                </a:solidFill>
                <a:latin typeface="Arial"/>
              </a:rPr>
              <a:t>And this clean energy will be electrical</a:t>
            </a:r>
          </a:p>
          <a:p>
            <a:endParaRPr lang="de-DE" sz="1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C224211-6351-4B20-BE47-DC4DC612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Energy Challenge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05C3594E-B44D-4298-82F0-CC50D2E76D72}"/>
              </a:ext>
            </a:extLst>
          </p:cNvPr>
          <p:cNvSpPr txBox="1">
            <a:spLocks/>
          </p:cNvSpPr>
          <p:nvPr/>
        </p:nvSpPr>
        <p:spPr bwMode="gray">
          <a:xfrm>
            <a:off x="6029325" y="1086547"/>
            <a:ext cx="2402126" cy="3180962"/>
          </a:xfrm>
          <a:prstGeom prst="rect">
            <a:avLst/>
          </a:prstGeom>
        </p:spPr>
        <p:txBody>
          <a:bodyPr vert="horz" lIns="0" tIns="54000" rIns="0" bIns="54000" rtlCol="0">
            <a:noAutofit/>
          </a:bodyPr>
          <a:lstStyle>
            <a:lvl1pPr marL="239994" indent="-239994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856" indent="-269946" algn="l" defTabSz="91421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784" indent="-269946" algn="l" defTabSz="91421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712" indent="-269946" algn="l" defTabSz="91421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9640" indent="-269946" algn="l" defTabSz="91421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18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9568" indent="-269946" algn="l" defTabSz="914217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26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496" indent="-269946" algn="l" defTabSz="914217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26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996" indent="-179996" defTabSz="914378">
              <a:spcBef>
                <a:spcPts val="600"/>
              </a:spcBef>
              <a:buClr>
                <a:srgbClr val="0064B4"/>
              </a:buClr>
            </a:pPr>
            <a:endParaRPr lang="en-US" sz="1200" dirty="0">
              <a:solidFill>
                <a:srgbClr val="575757"/>
              </a:solidFill>
              <a:latin typeface="Arial"/>
            </a:endParaRPr>
          </a:p>
        </p:txBody>
      </p:sp>
      <p:pic>
        <p:nvPicPr>
          <p:cNvPr id="13" name="Inhaltsplatzhalter 14">
            <a:extLst>
              <a:ext uri="{FF2B5EF4-FFF2-40B4-BE49-F238E27FC236}">
                <a16:creationId xmlns:a16="http://schemas.microsoft.com/office/drawing/2014/main" id="{C7EFA6F0-54A9-F0E5-3CEA-0FF581179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5" r="25175"/>
          <a:stretch/>
        </p:blipFill>
        <p:spPr>
          <a:xfrm>
            <a:off x="576263" y="1079500"/>
            <a:ext cx="2951162" cy="324008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8FEC93C-53EB-4641-AECB-FEB94DE59BAA}"/>
              </a:ext>
            </a:extLst>
          </p:cNvPr>
          <p:cNvSpPr txBox="1"/>
          <p:nvPr/>
        </p:nvSpPr>
        <p:spPr bwMode="gray">
          <a:xfrm rot="5400000">
            <a:off x="1935862" y="2723524"/>
            <a:ext cx="3048123" cy="135000"/>
          </a:xfrm>
          <a:prstGeom prst="rect">
            <a:avLst/>
          </a:prstGeom>
        </p:spPr>
        <p:txBody>
          <a:bodyPr vert="horz" wrap="none" lIns="108000" tIns="0" rIns="108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816356">
              <a:spcBef>
                <a:spcPts val="450"/>
              </a:spcBef>
              <a:buClr>
                <a:srgbClr val="0064B4"/>
              </a:buClr>
            </a:pPr>
            <a:r>
              <a:rPr lang="en-US" sz="600" dirty="0">
                <a:solidFill>
                  <a:srgbClr val="0064B4"/>
                </a:solidFill>
                <a:latin typeface="Arial"/>
              </a:rPr>
              <a:t>Source: Adobe Stock </a:t>
            </a:r>
            <a:r>
              <a:rPr lang="de-DE" sz="600" dirty="0">
                <a:solidFill>
                  <a:srgbClr val="0064B4"/>
                </a:solidFill>
                <a:latin typeface="Arial"/>
              </a:rPr>
              <a:t>ABCDstock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B8D7E31-A29C-4B5F-98DB-DB84A2A95B86}"/>
              </a:ext>
            </a:extLst>
          </p:cNvPr>
          <p:cNvSpPr txBox="1"/>
          <p:nvPr/>
        </p:nvSpPr>
        <p:spPr>
          <a:xfrm>
            <a:off x="9303418" y="1642311"/>
            <a:ext cx="1115929" cy="11099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816356"/>
            <a:r>
              <a:rPr lang="de-DE" sz="1050" b="1" dirty="0">
                <a:solidFill>
                  <a:srgbClr val="575757"/>
                </a:solidFill>
                <a:latin typeface="Arial"/>
              </a:rPr>
              <a:t>Adobe Stock</a:t>
            </a:r>
          </a:p>
          <a:p>
            <a:pPr defTabSz="816356"/>
            <a:endParaRPr lang="de-DE" sz="1050" b="1" dirty="0">
              <a:solidFill>
                <a:srgbClr val="575757"/>
              </a:solidFill>
              <a:latin typeface="Arial"/>
            </a:endParaRPr>
          </a:p>
          <a:p>
            <a:pPr defTabSz="816356"/>
            <a:r>
              <a:rPr lang="de-DE" sz="1050" b="1" dirty="0">
                <a:solidFill>
                  <a:srgbClr val="575757"/>
                </a:solidFill>
                <a:latin typeface="Arial"/>
              </a:rPr>
              <a:t>Datei-Nr.: </a:t>
            </a:r>
            <a:r>
              <a:rPr lang="de-DE" sz="1050" dirty="0">
                <a:solidFill>
                  <a:srgbClr val="575757"/>
                </a:solidFill>
                <a:latin typeface="Arial"/>
              </a:rPr>
              <a:t> </a:t>
            </a:r>
            <a:r>
              <a:rPr lang="de-DE" sz="1050" dirty="0">
                <a:solidFill>
                  <a:srgbClr val="575757"/>
                </a:solidFill>
                <a:latin typeface="Arial"/>
                <a:hlinkClick r:id="rId4"/>
              </a:rPr>
              <a:t>163734655</a:t>
            </a:r>
            <a:r>
              <a:rPr lang="de-DE" sz="1050" dirty="0">
                <a:solidFill>
                  <a:srgbClr val="575757"/>
                </a:solidFill>
                <a:latin typeface="Arial"/>
              </a:rPr>
              <a:t> </a:t>
            </a:r>
            <a:endParaRPr lang="de-DE" sz="1350" dirty="0">
              <a:solidFill>
                <a:srgbClr val="575757"/>
              </a:solidFill>
              <a:latin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18A0EB6-68F0-42BF-B3FB-1E791B587D96}"/>
              </a:ext>
            </a:extLst>
          </p:cNvPr>
          <p:cNvSpPr txBox="1"/>
          <p:nvPr/>
        </p:nvSpPr>
        <p:spPr>
          <a:xfrm>
            <a:off x="9300871" y="2584679"/>
            <a:ext cx="1487905" cy="1479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000" b="1" dirty="0"/>
              <a:t>Landschaft im Grünen</a:t>
            </a:r>
            <a:r>
              <a:rPr lang="de-DE" sz="1000" dirty="0"/>
              <a:t>: </a:t>
            </a:r>
            <a:br>
              <a:rPr lang="de-DE" sz="1000" dirty="0"/>
            </a:br>
            <a:r>
              <a:rPr lang="de-DE" sz="1000" dirty="0"/>
              <a:t>VDE-Stock_Landschaft-mit-Windkraftanlagen_163734655</a:t>
            </a:r>
          </a:p>
        </p:txBody>
      </p:sp>
    </p:spTree>
    <p:extLst>
      <p:ext uri="{BB962C8B-B14F-4D97-AF65-F5344CB8AC3E}">
        <p14:creationId xmlns:p14="http://schemas.microsoft.com/office/powerpoint/2010/main" val="32329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6" descr="Ein Bild, das Natur, Sonnenuntergang enthält.&#10;&#10;Automatisch generierte Beschreibung">
            <a:extLst>
              <a:ext uri="{FF2B5EF4-FFF2-40B4-BE49-F238E27FC236}">
                <a16:creationId xmlns:a16="http://schemas.microsoft.com/office/drawing/2014/main" id="{53804892-C6AB-47BC-A1EE-09212B7B593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1" r="13279" b="-1280"/>
          <a:stretch/>
        </p:blipFill>
        <p:spPr>
          <a:xfrm>
            <a:off x="0" y="0"/>
            <a:ext cx="9144000" cy="5209309"/>
          </a:xfr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BF9A258-66AF-795E-355B-0C17575AB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Unlimited </a:t>
            </a:r>
            <a:r>
              <a:rPr lang="en-GB" sz="2000" dirty="0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availability</a:t>
            </a:r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938A4D-0129-468F-BAE2-1F880861D06D}"/>
              </a:ext>
            </a:extLst>
          </p:cNvPr>
          <p:cNvSpPr txBox="1"/>
          <p:nvPr/>
        </p:nvSpPr>
        <p:spPr>
          <a:xfrm>
            <a:off x="9314537" y="1321820"/>
            <a:ext cx="1487905" cy="4895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Licence on 05.02.2022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E5BD6B-5655-2914-1F4D-F52CBFD8A4EC}"/>
              </a:ext>
            </a:extLst>
          </p:cNvPr>
          <p:cNvSpPr txBox="1"/>
          <p:nvPr/>
        </p:nvSpPr>
        <p:spPr bwMode="gray">
          <a:xfrm rot="5400000">
            <a:off x="8091535" y="4098622"/>
            <a:ext cx="1909757" cy="180000"/>
          </a:xfrm>
          <a:prstGeom prst="rect">
            <a:avLst/>
          </a:prstGeom>
        </p:spPr>
        <p:txBody>
          <a:bodyPr vert="horz" wrap="none" lIns="144000" tIns="0" rIns="144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4B4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3F89C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stock.adobe.com akumak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BFA1A5-73D8-4B58-ADA0-892D2A9251AF}"/>
              </a:ext>
            </a:extLst>
          </p:cNvPr>
          <p:cNvSpPr txBox="1"/>
          <p:nvPr/>
        </p:nvSpPr>
        <p:spPr>
          <a:xfrm>
            <a:off x="9314537" y="1941768"/>
            <a:ext cx="2822282" cy="7389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Sonnenaufgang</a:t>
            </a: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VDE-Stock_Sonnenaufgang_86169584_akumak / stock.adobe.com</a:t>
            </a: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27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6" descr="Ein Bild, das Himmel, Windmühle, draußen, Outdoorobjekt enthält.&#10;&#10;Automatisch generierte Beschreibung">
            <a:extLst>
              <a:ext uri="{FF2B5EF4-FFF2-40B4-BE49-F238E27FC236}">
                <a16:creationId xmlns:a16="http://schemas.microsoft.com/office/drawing/2014/main" id="{F379B08C-A831-4C15-9325-D1AD3A45AB0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b="8087"/>
          <a:stretch/>
        </p:blipFill>
        <p:spPr>
          <a:xfrm>
            <a:off x="0" y="13608"/>
            <a:ext cx="9144000" cy="5116286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4FE2E18A-2CFA-959B-FB24-AAD303C3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Economically producible</a:t>
            </a:r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8560E32-AB4B-466B-8E0D-C7E6FDF417A3}"/>
              </a:ext>
            </a:extLst>
          </p:cNvPr>
          <p:cNvSpPr txBox="1"/>
          <p:nvPr/>
        </p:nvSpPr>
        <p:spPr bwMode="gray">
          <a:xfrm rot="5400000">
            <a:off x="6505482" y="2468143"/>
            <a:ext cx="5143500" cy="180000"/>
          </a:xfrm>
          <a:prstGeom prst="rect">
            <a:avLst/>
          </a:prstGeom>
        </p:spPr>
        <p:txBody>
          <a:bodyPr vert="horz" wrap="none" lIns="144000" tIns="0" rIns="144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e-DE" dirty="0"/>
              <a:t>Source: </a:t>
            </a:r>
            <a:r>
              <a:rPr lang="de-DE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VDE-Stock_Windturbinen-Energieerzeuger_292330684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784246-7EA4-47D7-A72F-2384FFA84DCA}"/>
              </a:ext>
            </a:extLst>
          </p:cNvPr>
          <p:cNvSpPr txBox="1"/>
          <p:nvPr/>
        </p:nvSpPr>
        <p:spPr>
          <a:xfrm>
            <a:off x="9314537" y="1321820"/>
            <a:ext cx="1487905" cy="4895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000" dirty="0"/>
              <a:t>Picture Licence on 05.02.2022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4EAA3E9-082B-4884-8A05-D39DFF5D1A90}"/>
              </a:ext>
            </a:extLst>
          </p:cNvPr>
          <p:cNvSpPr txBox="1"/>
          <p:nvPr/>
        </p:nvSpPr>
        <p:spPr>
          <a:xfrm>
            <a:off x="9308012" y="2413241"/>
            <a:ext cx="2988859" cy="574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Windturbinen und Solar:  </a:t>
            </a:r>
            <a:b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VDE-Stock_Windturbinen-Energieerzeuger_292330684</a:t>
            </a: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13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6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095C9944-13D5-4233-9938-A4D0573C993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/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9B8EF81-89F7-FD93-EBC0-D2B48F34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Storable</a:t>
            </a:r>
            <a:r>
              <a:rPr lang="de-DE" sz="2000" dirty="0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 and transportable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F35C38-1A9D-444A-B8FC-80765D3FBA79}"/>
              </a:ext>
            </a:extLst>
          </p:cNvPr>
          <p:cNvSpPr txBox="1"/>
          <p:nvPr/>
        </p:nvSpPr>
        <p:spPr bwMode="gray">
          <a:xfrm rot="5400000">
            <a:off x="6482250" y="2481750"/>
            <a:ext cx="5143500" cy="180000"/>
          </a:xfrm>
          <a:prstGeom prst="rect">
            <a:avLst/>
          </a:prstGeom>
        </p:spPr>
        <p:txBody>
          <a:bodyPr vert="horz" wrap="none" lIns="144000" tIns="0" rIns="144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e-DE" dirty="0"/>
              <a:t>Source: </a:t>
            </a:r>
            <a:r>
              <a:rPr lang="de-DE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VDE-Stock_Pipelines-bei-Sonnenuntergang_113099715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0E71DA-D59D-4352-8660-C94D29429869}"/>
              </a:ext>
            </a:extLst>
          </p:cNvPr>
          <p:cNvSpPr txBox="1"/>
          <p:nvPr/>
        </p:nvSpPr>
        <p:spPr>
          <a:xfrm>
            <a:off x="9314537" y="1321820"/>
            <a:ext cx="1487905" cy="4895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000" dirty="0"/>
              <a:t>Picture Licence on 05.02.2022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D3DC8BF-8F9D-4D15-8EC7-AFEF6B30F5EE}"/>
              </a:ext>
            </a:extLst>
          </p:cNvPr>
          <p:cNvSpPr txBox="1"/>
          <p:nvPr/>
        </p:nvSpPr>
        <p:spPr>
          <a:xfrm>
            <a:off x="9246597" y="2130609"/>
            <a:ext cx="3111690" cy="7389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Pipelines</a:t>
            </a: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VDE-Stock_Pipelines-bei-Sonnenuntergang_113099715_bht2000 / stock.adobe.com</a:t>
            </a: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54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0" descr="Ein Bild, das Text, Baum, Gras, draußen enthält.&#10;&#10;Automatisch generierte Beschreibung">
            <a:extLst>
              <a:ext uri="{FF2B5EF4-FFF2-40B4-BE49-F238E27FC236}">
                <a16:creationId xmlns:a16="http://schemas.microsoft.com/office/drawing/2014/main" id="{6942146E-0D8B-BA75-7BEB-3A2E3669780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737" y="-29926"/>
            <a:ext cx="10636681" cy="5173426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9B8EF81-89F7-FD93-EBC0-D2B48F34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3600000"/>
            <a:ext cx="7344000" cy="615442"/>
          </a:xfrm>
          <a:solidFill>
            <a:schemeClr val="bg1"/>
          </a:solidFill>
        </p:spPr>
        <p:txBody>
          <a:bodyPr vert="horz" wrap="none" lIns="288000" tIns="72000" rIns="288000" bIns="72000" rtlCol="0" anchor="ctr" anchorCtr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>
              <a:contourClr>
                <a:schemeClr val="tx1">
                  <a:lumMod val="95000"/>
                  <a:lumOff val="5000"/>
                </a:schemeClr>
              </a:contourClr>
            </a:sp3d>
          </a:bodyPr>
          <a:lstStyle/>
          <a:p>
            <a:r>
              <a:rPr lang="en-US" sz="2000" dirty="0">
                <a:solidFill>
                  <a:srgbClr val="0064B4"/>
                </a:solidFill>
                <a:latin typeface="Arial (Überschriften)"/>
                <a:cs typeface="+mn-cs"/>
              </a:rPr>
              <a:t>Applications with fossil fuels are being electrified – </a:t>
            </a:r>
            <a:br>
              <a:rPr lang="en-US" sz="2000" dirty="0">
                <a:solidFill>
                  <a:srgbClr val="0064B4"/>
                </a:solidFill>
                <a:latin typeface="Arial (Überschriften)"/>
                <a:cs typeface="+mn-cs"/>
              </a:rPr>
            </a:br>
            <a:r>
              <a:rPr lang="en-US" sz="2000" dirty="0">
                <a:solidFill>
                  <a:srgbClr val="0064B4"/>
                </a:solidFill>
                <a:latin typeface="Arial (Überschriften)"/>
                <a:cs typeface="+mn-cs"/>
              </a:rPr>
              <a:t>examples of electric cars or heat pumps</a:t>
            </a:r>
            <a:endParaRPr lang="de-DE" sz="2000" dirty="0">
              <a:solidFill>
                <a:srgbClr val="0064B4"/>
              </a:solidFill>
              <a:latin typeface="Arial (Überschriften)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0E71DA-D59D-4352-8660-C94D29429869}"/>
              </a:ext>
            </a:extLst>
          </p:cNvPr>
          <p:cNvSpPr txBox="1"/>
          <p:nvPr/>
        </p:nvSpPr>
        <p:spPr>
          <a:xfrm>
            <a:off x="9912046" y="1321820"/>
            <a:ext cx="1487905" cy="7630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000" dirty="0"/>
              <a:t>Picture Licence VDE DAM: </a:t>
            </a:r>
            <a:r>
              <a:rPr lang="de-DE" sz="1000" b="1" i="0" dirty="0">
                <a:solidFill>
                  <a:srgbClr val="575757"/>
                </a:solidFill>
                <a:effectLst/>
                <a:latin typeface="canto-font"/>
              </a:rPr>
              <a:t>Ladestation-fuer-Elektrofahrzeuge_337790119.jpeg</a:t>
            </a:r>
            <a:endParaRPr lang="de-DE" sz="1000" dirty="0"/>
          </a:p>
          <a:p>
            <a:pPr algn="l"/>
            <a:endParaRPr lang="de-DE" sz="1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C47B22-D680-935D-F5F9-1183634D4EB5}"/>
              </a:ext>
            </a:extLst>
          </p:cNvPr>
          <p:cNvSpPr txBox="1"/>
          <p:nvPr/>
        </p:nvSpPr>
        <p:spPr bwMode="gray">
          <a:xfrm rot="5400000">
            <a:off x="7540138" y="2972776"/>
            <a:ext cx="3048123" cy="135000"/>
          </a:xfrm>
          <a:prstGeom prst="rect">
            <a:avLst/>
          </a:prstGeom>
        </p:spPr>
        <p:txBody>
          <a:bodyPr vert="horz" wrap="none" lIns="108000" tIns="0" rIns="108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600" dirty="0"/>
              <a:t>Source: Adobe Stock </a:t>
            </a:r>
            <a:r>
              <a:rPr lang="de-DE" sz="600" dirty="0"/>
              <a:t>Noel</a:t>
            </a:r>
            <a:r>
              <a:rPr lang="de-DE" sz="600" b="1" dirty="0">
                <a:hlinkClick r:id="rId4"/>
              </a:rPr>
              <a:t> </a:t>
            </a:r>
            <a:endParaRPr lang="de-DE" sz="600" b="1" dirty="0"/>
          </a:p>
        </p:txBody>
      </p:sp>
    </p:spTree>
    <p:extLst>
      <p:ext uri="{BB962C8B-B14F-4D97-AF65-F5344CB8AC3E}">
        <p14:creationId xmlns:p14="http://schemas.microsoft.com/office/powerpoint/2010/main" val="22879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B12DE-A465-1D0C-0EB0-FEAA1EB3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Comparison of the supply capacity of a wind turbine for different drive technologies - The electric car with battery is the most efficient</a:t>
            </a:r>
            <a:endParaRPr lang="de-DE" sz="1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8B9D37-50B2-340D-7713-A51495EB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E7D3-1333-45EE-ABB9-51527D316BA3}" type="slidenum">
              <a:rPr lang="de-DE" noProof="0" smtClean="0"/>
              <a:pPr/>
              <a:t>8</a:t>
            </a:fld>
            <a:endParaRPr lang="de-DE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53DADA8-E912-F2B4-0B49-C5F0205B3B9E}"/>
              </a:ext>
            </a:extLst>
          </p:cNvPr>
          <p:cNvSpPr/>
          <p:nvPr/>
        </p:nvSpPr>
        <p:spPr>
          <a:xfrm>
            <a:off x="442800" y="1275606"/>
            <a:ext cx="1248880" cy="273844"/>
          </a:xfrm>
          <a:prstGeom prst="rect">
            <a:avLst/>
          </a:prstGeom>
          <a:solidFill>
            <a:srgbClr val="006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Energy source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C862B7C-8057-83E2-8050-F2381681A61C}"/>
              </a:ext>
            </a:extLst>
          </p:cNvPr>
          <p:cNvSpPr/>
          <p:nvPr/>
        </p:nvSpPr>
        <p:spPr>
          <a:xfrm>
            <a:off x="1766458" y="1275606"/>
            <a:ext cx="1224136" cy="273844"/>
          </a:xfrm>
          <a:prstGeom prst="rect">
            <a:avLst/>
          </a:prstGeom>
          <a:solidFill>
            <a:srgbClr val="006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Energy </a:t>
            </a:r>
            <a:r>
              <a:rPr lang="de-DE" sz="1200" b="1" dirty="0" err="1"/>
              <a:t>carrier</a:t>
            </a:r>
            <a:endParaRPr lang="de-DE" sz="1200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D3EA27C-5D7F-33AD-51A9-55DB9555DCC4}"/>
              </a:ext>
            </a:extLst>
          </p:cNvPr>
          <p:cNvSpPr/>
          <p:nvPr/>
        </p:nvSpPr>
        <p:spPr>
          <a:xfrm>
            <a:off x="3062602" y="1283748"/>
            <a:ext cx="1320888" cy="2738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Drive </a:t>
            </a:r>
            <a:r>
              <a:rPr lang="de-DE" sz="1200" b="1" dirty="0" err="1"/>
              <a:t>system</a:t>
            </a:r>
            <a:endParaRPr lang="de-DE" sz="1200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B9AC8DF-F255-AF1F-CC49-A593ABB70A60}"/>
              </a:ext>
            </a:extLst>
          </p:cNvPr>
          <p:cNvSpPr/>
          <p:nvPr/>
        </p:nvSpPr>
        <p:spPr>
          <a:xfrm>
            <a:off x="4479558" y="1283748"/>
            <a:ext cx="1320888" cy="2738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b="1" dirty="0" err="1"/>
              <a:t>Locally</a:t>
            </a:r>
            <a:r>
              <a:rPr lang="de-DE" sz="900" b="1" dirty="0"/>
              <a:t> </a:t>
            </a:r>
          </a:p>
          <a:p>
            <a:pPr algn="ctr"/>
            <a:r>
              <a:rPr lang="de-DE" sz="900" b="1" dirty="0" err="1"/>
              <a:t>emission-free</a:t>
            </a:r>
            <a:endParaRPr lang="de-DE" sz="900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FC5901C-E04F-DB9B-A3EF-5F7C9494B113}"/>
              </a:ext>
            </a:extLst>
          </p:cNvPr>
          <p:cNvSpPr/>
          <p:nvPr/>
        </p:nvSpPr>
        <p:spPr>
          <a:xfrm>
            <a:off x="5880869" y="1288166"/>
            <a:ext cx="2604660" cy="2738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a 3 MW wind turbine supplies ...</a:t>
            </a:r>
            <a:endParaRPr lang="de-DE" sz="1200" b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2794930-5C55-4472-8703-93FFE99464F6}"/>
              </a:ext>
            </a:extLst>
          </p:cNvPr>
          <p:cNvSpPr/>
          <p:nvPr/>
        </p:nvSpPr>
        <p:spPr>
          <a:xfrm>
            <a:off x="442800" y="1635646"/>
            <a:ext cx="1248880" cy="2570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 Wind </a:t>
            </a:r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turbine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MW, 2.000 h per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year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F60220-5B99-2584-8350-4C9E76A64529}"/>
              </a:ext>
            </a:extLst>
          </p:cNvPr>
          <p:cNvSpPr txBox="1"/>
          <p:nvPr/>
        </p:nvSpPr>
        <p:spPr>
          <a:xfrm rot="16200000">
            <a:off x="7498459" y="2535461"/>
            <a:ext cx="264183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rgbClr val="0064B4"/>
              </a:buClr>
            </a:pPr>
            <a:r>
              <a:rPr lang="de-DE" sz="600" dirty="0"/>
              <a:t>Source: VDE </a:t>
            </a:r>
            <a:r>
              <a:rPr lang="en-US" sz="600" dirty="0"/>
              <a:t>Study Powertrain portfolio of the future</a:t>
            </a:r>
            <a:endParaRPr lang="de-DE" sz="6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807CC58-8AF0-03DB-A8B0-661121E7CCD2}"/>
              </a:ext>
            </a:extLst>
          </p:cNvPr>
          <p:cNvSpPr/>
          <p:nvPr/>
        </p:nvSpPr>
        <p:spPr>
          <a:xfrm flipV="1">
            <a:off x="1835696" y="2571750"/>
            <a:ext cx="6865504" cy="720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74C71A0-2993-D84C-A710-6C41EAB9E7CB}"/>
              </a:ext>
            </a:extLst>
          </p:cNvPr>
          <p:cNvSpPr/>
          <p:nvPr/>
        </p:nvSpPr>
        <p:spPr>
          <a:xfrm flipV="1">
            <a:off x="1857296" y="3363838"/>
            <a:ext cx="6865504" cy="720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E283304-C5C0-7D14-967C-898942674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0" y="1752659"/>
            <a:ext cx="998476" cy="99417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A3D973A-C662-DBFB-6EE7-5746EE51E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710105"/>
            <a:ext cx="2604660" cy="70099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DDED8C-6466-9965-8233-EF75830DB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2700401"/>
            <a:ext cx="2585010" cy="59142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3FA5D80-790C-6568-965D-403ADD166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3487953"/>
            <a:ext cx="2381436" cy="85252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28F0A09-79DE-8E68-008F-C5997AEF5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568" y="1660063"/>
            <a:ext cx="2366840" cy="85903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9A2B144-B309-4B6C-31D0-F641D5FA5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6938" y="2679748"/>
            <a:ext cx="1115088" cy="68439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8330E3C-0439-76CA-99BD-E0FB4F5FE7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938" y="3660705"/>
            <a:ext cx="1121255" cy="414377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90BB348-B42E-2AFB-C32A-4EFFF81224EC}"/>
              </a:ext>
            </a:extLst>
          </p:cNvPr>
          <p:cNvSpPr txBox="1"/>
          <p:nvPr/>
        </p:nvSpPr>
        <p:spPr>
          <a:xfrm>
            <a:off x="1763688" y="1832506"/>
            <a:ext cx="122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Electrical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power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3901C6B-F235-5938-8D2B-431C11EE9F0B}"/>
              </a:ext>
            </a:extLst>
          </p:cNvPr>
          <p:cNvSpPr txBox="1"/>
          <p:nvPr/>
        </p:nvSpPr>
        <p:spPr>
          <a:xfrm>
            <a:off x="1824890" y="2828294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de-DE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1C1F8A3-4295-9301-3F52-B821D2804499}"/>
              </a:ext>
            </a:extLst>
          </p:cNvPr>
          <p:cNvSpPr txBox="1"/>
          <p:nvPr/>
        </p:nvSpPr>
        <p:spPr>
          <a:xfrm>
            <a:off x="1835696" y="3723878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eFuels</a:t>
            </a:r>
            <a:endParaRPr lang="de-DE" sz="14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6A5046A-A90F-E074-8577-8E1BE7208353}"/>
              </a:ext>
            </a:extLst>
          </p:cNvPr>
          <p:cNvSpPr txBox="1"/>
          <p:nvPr/>
        </p:nvSpPr>
        <p:spPr>
          <a:xfrm rot="16200000">
            <a:off x="7762286" y="3640938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250 </a:t>
            </a:r>
            <a:r>
              <a:rPr lang="de-DE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endParaRPr lang="de-DE" sz="1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CF598D7-968A-EA89-6BCE-A1E9C74257B6}"/>
              </a:ext>
            </a:extLst>
          </p:cNvPr>
          <p:cNvSpPr txBox="1"/>
          <p:nvPr/>
        </p:nvSpPr>
        <p:spPr>
          <a:xfrm rot="16200000">
            <a:off x="7768629" y="2866830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600 </a:t>
            </a:r>
            <a:r>
              <a:rPr lang="de-DE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endParaRPr lang="de-DE" sz="1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11B134B-8935-3FD3-2209-B7F8D48B6722}"/>
              </a:ext>
            </a:extLst>
          </p:cNvPr>
          <p:cNvSpPr txBox="1"/>
          <p:nvPr/>
        </p:nvSpPr>
        <p:spPr>
          <a:xfrm rot="16200000">
            <a:off x="7774972" y="1933246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1.600 </a:t>
            </a:r>
            <a:r>
              <a:rPr lang="de-DE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endParaRPr lang="de-DE" sz="1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3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CC50C0-F78B-F18E-BFD6-444FBDDEB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21660B-B196-4B6E-ABDA-12A117223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All-Electric and </a:t>
            </a:r>
            <a:r>
              <a:rPr lang="de-DE" sz="3200" dirty="0" err="1"/>
              <a:t>Connected</a:t>
            </a:r>
            <a:r>
              <a:rPr lang="de-DE" sz="3200" dirty="0"/>
              <a:t> Society - </a:t>
            </a:r>
            <a:br>
              <a:rPr lang="de-DE" sz="3200" dirty="0"/>
            </a:br>
            <a:r>
              <a:rPr lang="de-DE" sz="3200" dirty="0"/>
              <a:t>IEC </a:t>
            </a:r>
            <a:r>
              <a:rPr lang="de-DE" sz="3200" dirty="0" err="1"/>
              <a:t>current</a:t>
            </a:r>
            <a:r>
              <a:rPr lang="de-DE" sz="3200" dirty="0"/>
              <a:t> </a:t>
            </a:r>
            <a:r>
              <a:rPr lang="de-DE" sz="3200" dirty="0" err="1"/>
              <a:t>activities</a:t>
            </a:r>
            <a:endParaRPr lang="de-DE" sz="32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A28059-4C44-46CC-B6F3-9006E0DBEA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0" y="1215461"/>
            <a:ext cx="4707782" cy="2796449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C50D6FC2-3F69-495A-A0E6-0B128095759D}"/>
              </a:ext>
            </a:extLst>
          </p:cNvPr>
          <p:cNvSpPr/>
          <p:nvPr/>
        </p:nvSpPr>
        <p:spPr bwMode="gray">
          <a:xfrm>
            <a:off x="84352" y="3569026"/>
            <a:ext cx="1932062" cy="504056"/>
          </a:xfrm>
          <a:prstGeom prst="ellipse">
            <a:avLst/>
          </a:prstGeom>
          <a:noFill/>
          <a:ln w="38100" algn="ctr">
            <a:solidFill>
              <a:srgbClr val="0064B4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2C6B0F-C1F0-D5FD-5732-34329CF4A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337059"/>
            <a:ext cx="2873103" cy="38064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30ED7A2-495B-32C5-1E86-61EEC020E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278" y="1203599"/>
            <a:ext cx="2307467" cy="309634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19A4AD7-F0D9-AF71-2697-BF4C505ACF64}"/>
              </a:ext>
            </a:extLst>
          </p:cNvPr>
          <p:cNvSpPr/>
          <p:nvPr/>
        </p:nvSpPr>
        <p:spPr bwMode="gray">
          <a:xfrm>
            <a:off x="6232226" y="3723878"/>
            <a:ext cx="2468973" cy="576065"/>
          </a:xfrm>
          <a:prstGeom prst="ellipse">
            <a:avLst/>
          </a:prstGeom>
          <a:noFill/>
          <a:ln w="38100" algn="ctr">
            <a:solidFill>
              <a:srgbClr val="0064B4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7868E24-DBB6-779B-7829-6BE1C4053D86}"/>
              </a:ext>
            </a:extLst>
          </p:cNvPr>
          <p:cNvSpPr/>
          <p:nvPr/>
        </p:nvSpPr>
        <p:spPr bwMode="gray">
          <a:xfrm>
            <a:off x="3567931" y="2042066"/>
            <a:ext cx="2664296" cy="722701"/>
          </a:xfrm>
          <a:prstGeom prst="ellipse">
            <a:avLst/>
          </a:prstGeom>
          <a:noFill/>
          <a:ln w="381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Presentation IEC 2019_16x9">
  <a:themeElements>
    <a:clrScheme name="IEC-Jae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BBB59"/>
      </a:accent1>
      <a:accent2>
        <a:srgbClr val="002060"/>
      </a:accent2>
      <a:accent3>
        <a:srgbClr val="FFFF00"/>
      </a:accent3>
      <a:accent4>
        <a:srgbClr val="003300"/>
      </a:accent4>
      <a:accent5>
        <a:srgbClr val="FFFFFF"/>
      </a:accent5>
      <a:accent6>
        <a:srgbClr val="99663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2013_chips_Test 19.09.2013.potx" id="{C2340E39-8B8C-49C6-8C2A-0CEBFD3C4943}" vid="{D6445C84-EC53-4790-8715-6B0835C1A702}"/>
    </a:ext>
  </a:extLst>
</a:theme>
</file>

<file path=ppt/theme/theme2.xml><?xml version="1.0" encoding="utf-8"?>
<a:theme xmlns:a="http://schemas.openxmlformats.org/drawingml/2006/main" name="Office Theme">
  <a:themeElements>
    <a:clrScheme name="ETSI">
      <a:dk1>
        <a:srgbClr val="050D14"/>
      </a:dk1>
      <a:lt1>
        <a:srgbClr val="FFFFFF"/>
      </a:lt1>
      <a:dk2>
        <a:srgbClr val="0072AC"/>
      </a:dk2>
      <a:lt2>
        <a:srgbClr val="E5DF92"/>
      </a:lt2>
      <a:accent1>
        <a:srgbClr val="014176"/>
      </a:accent1>
      <a:accent2>
        <a:srgbClr val="9EC5DE"/>
      </a:accent2>
      <a:accent3>
        <a:srgbClr val="5E686A"/>
      </a:accent3>
      <a:accent4>
        <a:srgbClr val="DF552E"/>
      </a:accent4>
      <a:accent5>
        <a:srgbClr val="84BE42"/>
      </a:accent5>
      <a:accent6>
        <a:srgbClr val="7F4F8E"/>
      </a:accent6>
      <a:hlink>
        <a:srgbClr val="002B78"/>
      </a:hlink>
      <a:folHlink>
        <a:srgbClr val="9CC8F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38100">
          <a:solidFill>
            <a:schemeClr val="accent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TSI-Corporate_Presentation_2023.pptx" id="{80DD7675-44A5-454B-BA48-11D0F960F436}" vid="{A7A2B1AF-1C69-4505-A40C-04490406B8C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815cb7-0af1-47aa-8b69-11e2afafd8f7">
      <Terms xmlns="http://schemas.microsoft.com/office/infopath/2007/PartnerControls"/>
    </lcf76f155ced4ddcb4097134ff3c332f>
    <TaxCatchAll xmlns="712c50fd-e8b2-4e4c-9308-0b53d74d20f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703387BCA40E4FB0523293498AF9F9" ma:contentTypeVersion="11" ma:contentTypeDescription="Create a new document." ma:contentTypeScope="" ma:versionID="b6a496891919a8f949aafeeaa92dd0dd">
  <xsd:schema xmlns:xsd="http://www.w3.org/2001/XMLSchema" xmlns:xs="http://www.w3.org/2001/XMLSchema" xmlns:p="http://schemas.microsoft.com/office/2006/metadata/properties" xmlns:ns2="712c50fd-e8b2-4e4c-9308-0b53d74d20fa" xmlns:ns3="39815cb7-0af1-47aa-8b69-11e2afafd8f7" targetNamespace="http://schemas.microsoft.com/office/2006/metadata/properties" ma:root="true" ma:fieldsID="809fb337dc397d7f55910c3f3fe1bfd0" ns2:_="" ns3:_="">
    <xsd:import namespace="712c50fd-e8b2-4e4c-9308-0b53d74d20fa"/>
    <xsd:import namespace="39815cb7-0af1-47aa-8b69-11e2afafd8f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c50fd-e8b2-4e4c-9308-0b53d74d20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d17231a-b3ba-4225-a25f-a2d4aba35ce7}" ma:internalName="TaxCatchAll" ma:showField="CatchAllData" ma:web="712c50fd-e8b2-4e4c-9308-0b53d74d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15cb7-0af1-47aa-8b69-11e2afafd8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fd3c702-1e94-4359-a2ce-26b5441be7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83BBB3-8B33-44D2-BC03-8C4E02CC4B26}">
  <ds:schemaRefs>
    <ds:schemaRef ds:uri="728fbe84-70bc-4238-bc5e-b89b076b5d8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f14ca37-1bb3-4235-9760-95fcc4ece5e5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A78017B-E7C2-4B30-85BA-B15FDA77C7D9}"/>
</file>

<file path=customXml/itemProps3.xml><?xml version="1.0" encoding="utf-8"?>
<ds:datastoreItem xmlns:ds="http://schemas.openxmlformats.org/officeDocument/2006/customXml" ds:itemID="{9771BCE4-9F6C-493E-B0C0-7901E522E3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IEC 2019_16x9</Template>
  <TotalTime>0</TotalTime>
  <Words>988</Words>
  <Application>Microsoft Office PowerPoint</Application>
  <PresentationFormat>Bildschirmpräsentation (16:9)</PresentationFormat>
  <Paragraphs>180</Paragraphs>
  <Slides>24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Arial (Überschriften)</vt:lpstr>
      <vt:lpstr>Calibri</vt:lpstr>
      <vt:lpstr>canto-font</vt:lpstr>
      <vt:lpstr>Poppins</vt:lpstr>
      <vt:lpstr>Symbol</vt:lpstr>
      <vt:lpstr>Wingdings</vt:lpstr>
      <vt:lpstr>Presentation IEC 2019_16x9</vt:lpstr>
      <vt:lpstr>Office Theme</vt:lpstr>
      <vt:lpstr>ICT Standards Enabling Global Sustainability Goals – The All-Electric and Connected Society (AECS)</vt:lpstr>
      <vt:lpstr>PowerPoint-Präsentation</vt:lpstr>
      <vt:lpstr>The Energy Challenge</vt:lpstr>
      <vt:lpstr>Unlimited availability</vt:lpstr>
      <vt:lpstr>Economically producible</vt:lpstr>
      <vt:lpstr>Storable and transportable</vt:lpstr>
      <vt:lpstr>Applications with fossil fuels are being electrified –  examples of electric cars or heat pumps</vt:lpstr>
      <vt:lpstr>Comparison of the supply capacity of a wind turbine for different drive technologies - The electric car with battery is the most efficient</vt:lpstr>
      <vt:lpstr>All-Electric and Connected Society -  IEC current activities</vt:lpstr>
      <vt:lpstr>PowerPoint-Präsentation</vt:lpstr>
      <vt:lpstr>PowerPoint-Präsentation</vt:lpstr>
      <vt:lpstr>Definition of the All-Electric and Connected Society (AECS by IEC SMB/ahG 95)</vt:lpstr>
      <vt:lpstr>On the way to the All-Electric and Connected Society</vt:lpstr>
      <vt:lpstr>On the way to the All-Electric and Connected Society</vt:lpstr>
      <vt:lpstr>Connecting data spaces of different sectors                                            simplified presentation</vt:lpstr>
      <vt:lpstr>On the way to the All-Electric and Connected Society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IEC and UN SDG</vt:lpstr>
      <vt:lpstr>PowerPoint-Präsentation</vt:lpstr>
      <vt:lpstr>Thank you for your attention</vt:lpstr>
    </vt:vector>
  </TitlesOfParts>
  <Company>International Electrotechnical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Ehrlich, Gabriela</dc:creator>
  <cp:lastModifiedBy>Stein, Johannes</cp:lastModifiedBy>
  <cp:revision>103</cp:revision>
  <dcterms:created xsi:type="dcterms:W3CDTF">2019-08-26T10:44:36Z</dcterms:created>
  <dcterms:modified xsi:type="dcterms:W3CDTF">2023-04-26T04:24:37Z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0x01010057703387BCA40E4FB0523293498AF9F9</vt:lpwstr>
  </property>
  <property fmtid="{D5CDD505-2E9C-101B-9397-08002B2CF9AE}" pid="3" name="Order">
    <vt:r8>805600</vt:r8>
  </property>
</Properties>
</file>