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3"/>
  </p:notesMasterIdLst>
  <p:handoutMasterIdLst>
    <p:handoutMasterId r:id="rId14"/>
  </p:handoutMasterIdLst>
  <p:sldIdLst>
    <p:sldId id="3839" r:id="rId6"/>
    <p:sldId id="3848" r:id="rId7"/>
    <p:sldId id="3840" r:id="rId8"/>
    <p:sldId id="3841" r:id="rId9"/>
    <p:sldId id="3842" r:id="rId10"/>
    <p:sldId id="3829" r:id="rId11"/>
    <p:sldId id="3811" r:id="rId12"/>
  </p:sldIdLst>
  <p:sldSz cx="12192000" cy="6858000"/>
  <p:notesSz cx="6794500" cy="99314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oppins"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Jorge Romero" initials="LJR" lastIdx="4" clrIdx="0">
    <p:extLst>
      <p:ext uri="{19B8F6BF-5375-455C-9EA6-DF929625EA0E}">
        <p15:presenceInfo xmlns:p15="http://schemas.microsoft.com/office/powerpoint/2012/main" userId="S::luis.romero@etsi.org::d5eae7a7-bcc1-43d9-ad99-052b5953e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417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4F0D3-3AE8-4ED8-9869-EA40E5A0D3BD}" v="12" dt="2023-04-06T07:14:56.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72" autoAdjust="0"/>
  </p:normalViewPr>
  <p:slideViewPr>
    <p:cSldViewPr snapToGrid="0" showGuides="1">
      <p:cViewPr varScale="1">
        <p:scale>
          <a:sx n="110" d="100"/>
          <a:sy n="110" d="100"/>
        </p:scale>
        <p:origin x="552" y="108"/>
      </p:cViewPr>
      <p:guideLst>
        <p:guide pos="3888"/>
        <p:guide orient="horz" pos="213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7402"/>
    </p:cViewPr>
  </p:sorterViewPr>
  <p:notesViewPr>
    <p:cSldViewPr snapToGrid="0">
      <p:cViewPr varScale="1">
        <p:scale>
          <a:sx n="87" d="100"/>
          <a:sy n="87" d="100"/>
        </p:scale>
        <p:origin x="295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dirty="0">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27/04/2023</a:t>
            </a:fld>
            <a:endParaRPr lang="fr-FR" dirty="0">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dirty="0">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dirty="0">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b="0" i="0">
                <a:latin typeface="Poppins" pitchFamily="2" charset="77"/>
              </a:defRPr>
            </a:lvl1pPr>
          </a:lstStyle>
          <a:p>
            <a:endParaRPr lang="en-US"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4/27/2023</a:t>
            </a:fld>
            <a:endParaRPr lang="en-US"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dirty="0"/>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a:t>
            </a:fld>
            <a:endParaRPr lang="en-US" dirty="0"/>
          </a:p>
        </p:txBody>
      </p:sp>
    </p:spTree>
    <p:extLst>
      <p:ext uri="{BB962C8B-B14F-4D97-AF65-F5344CB8AC3E}">
        <p14:creationId xmlns:p14="http://schemas.microsoft.com/office/powerpoint/2010/main" val="166147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11220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411892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a:p>
        </p:txBody>
      </p:sp>
    </p:spTree>
    <p:extLst>
      <p:ext uri="{BB962C8B-B14F-4D97-AF65-F5344CB8AC3E}">
        <p14:creationId xmlns:p14="http://schemas.microsoft.com/office/powerpoint/2010/main" val="34304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5</a:t>
            </a:fld>
            <a:endParaRPr lang="en-US"/>
          </a:p>
        </p:txBody>
      </p:sp>
    </p:spTree>
    <p:extLst>
      <p:ext uri="{BB962C8B-B14F-4D97-AF65-F5344CB8AC3E}">
        <p14:creationId xmlns:p14="http://schemas.microsoft.com/office/powerpoint/2010/main" val="51236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7341FE7A-8EF3-4502-8788-3F64DADF0B65}" type="slidenum">
              <a:rPr lang="en-US" smtClean="0"/>
              <a:t>6</a:t>
            </a:fld>
            <a:endParaRPr lang="en-US"/>
          </a:p>
        </p:txBody>
      </p:sp>
    </p:spTree>
    <p:extLst>
      <p:ext uri="{BB962C8B-B14F-4D97-AF65-F5344CB8AC3E}">
        <p14:creationId xmlns:p14="http://schemas.microsoft.com/office/powerpoint/2010/main" val="251233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7</a:t>
            </a:fld>
            <a:endParaRPr lang="en-US"/>
          </a:p>
        </p:txBody>
      </p:sp>
    </p:spTree>
    <p:extLst>
      <p:ext uri="{BB962C8B-B14F-4D97-AF65-F5344CB8AC3E}">
        <p14:creationId xmlns:p14="http://schemas.microsoft.com/office/powerpoint/2010/main" val="2937915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1034863"/>
          </a:xfrm>
        </p:spPr>
        <p:txBody>
          <a:bodyPr/>
          <a:lstStyle/>
          <a:p>
            <a:r>
              <a:rPr lang="en-GB" noProof="0" dirty="0"/>
              <a:t>Presentation title (1 or 2 lines)</a:t>
            </a:r>
            <a:endParaRPr lang="en-US" dirty="0"/>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487908" y="4276480"/>
            <a:ext cx="5322886" cy="400110"/>
          </a:xfrm>
        </p:spPr>
        <p:txBody>
          <a:bodyPr/>
          <a:lstStyle>
            <a:lvl1pPr marL="0" indent="0">
              <a:buNone/>
              <a:defRPr sz="1800" b="0" i="0">
                <a:latin typeface="Poppins" pitchFamily="2" charset="77"/>
                <a:cs typeface="Poppins" pitchFamily="2" charset="77"/>
              </a:defRPr>
            </a:lvl1pPr>
          </a:lstStyle>
          <a:p>
            <a:r>
              <a:rPr lang="en-GB" sz="2000" noProof="0" dirty="0">
                <a:solidFill>
                  <a:schemeClr val="accent1"/>
                </a:solidFill>
                <a:latin typeface="Calibri" panose="020F0502020204030204" pitchFamily="34" charset="0"/>
                <a:cs typeface="Calibri" panose="020F0502020204030204" pitchFamily="34" charset="0"/>
              </a:rPr>
              <a:t>Presented by:</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307726"/>
            <a:ext cx="3592512" cy="369332"/>
          </a:xfrm>
        </p:spPr>
        <p:txBody>
          <a:bodyPr/>
          <a:lstStyle>
            <a:lvl1pPr marL="0" indent="0">
              <a:buNone/>
              <a:defRPr sz="1400" b="0" i="0">
                <a:latin typeface="Poppins" pitchFamily="2" charset="77"/>
                <a:cs typeface="Poppins" pitchFamily="2" charset="77"/>
              </a:defRPr>
            </a:lvl1pPr>
          </a:lstStyle>
          <a:p>
            <a:r>
              <a:rPr lang="en-GB" noProof="0" dirty="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dirty="0"/>
              <a:t>Picture</a:t>
            </a:r>
          </a:p>
        </p:txBody>
      </p:sp>
      <p:pic>
        <p:nvPicPr>
          <p:cNvPr id="4" name="Picture 3" descr="Logo&#10;&#10;Description automatically generated with medium confidence">
            <a:extLst>
              <a:ext uri="{FF2B5EF4-FFF2-40B4-BE49-F238E27FC236}">
                <a16:creationId xmlns:a16="http://schemas.microsoft.com/office/drawing/2014/main" id="{357CFFFC-CAC5-FF5D-1C60-3B189FE91AFB}"/>
              </a:ext>
            </a:extLst>
          </p:cNvPr>
          <p:cNvPicPr>
            <a:picLocks noChangeAspect="1"/>
          </p:cNvPicPr>
          <p:nvPr userDrawn="1"/>
        </p:nvPicPr>
        <p:blipFill>
          <a:blip r:embed="rId2" cstate="screen">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0" y="0"/>
            <a:ext cx="1988598" cy="1988598"/>
          </a:xfrm>
          <a:prstGeom prst="rect">
            <a:avLst/>
          </a:prstGeom>
        </p:spPr>
      </p:pic>
      <p:sp>
        <p:nvSpPr>
          <p:cNvPr id="5" name="Picture Placeholder 5">
            <a:extLst>
              <a:ext uri="{FF2B5EF4-FFF2-40B4-BE49-F238E27FC236}">
                <a16:creationId xmlns:a16="http://schemas.microsoft.com/office/drawing/2014/main" id="{538506EF-F3AD-FC7E-0056-537E3ACD7134}"/>
              </a:ext>
            </a:extLst>
          </p:cNvPr>
          <p:cNvSpPr>
            <a:spLocks noGrp="1"/>
          </p:cNvSpPr>
          <p:nvPr>
            <p:ph type="pic" sz="quarter" idx="14" hasCustomPrompt="1"/>
          </p:nvPr>
        </p:nvSpPr>
        <p:spPr>
          <a:xfrm>
            <a:off x="487363" y="4865688"/>
            <a:ext cx="2220912" cy="1250950"/>
          </a:xfrm>
        </p:spPr>
        <p:txBody>
          <a:bodyPr/>
          <a:lstStyle>
            <a:lvl1pPr>
              <a:defRPr/>
            </a:lvl1pPr>
          </a:lstStyle>
          <a:p>
            <a:r>
              <a:rPr lang="fr-FR" dirty="0"/>
              <a:t>Organisation logo</a:t>
            </a:r>
            <a:endParaRPr lang="en-GB" dirty="0"/>
          </a:p>
        </p:txBody>
      </p:sp>
    </p:spTree>
    <p:extLst>
      <p:ext uri="{BB962C8B-B14F-4D97-AF65-F5344CB8AC3E}">
        <p14:creationId xmlns:p14="http://schemas.microsoft.com/office/powerpoint/2010/main" val="40116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0" name="Rectangle 9">
            <a:extLst>
              <a:ext uri="{FF2B5EF4-FFF2-40B4-BE49-F238E27FC236}">
                <a16:creationId xmlns:a16="http://schemas.microsoft.com/office/drawing/2014/main" id="{A5BD82E9-280C-4295-83FF-04AFAD5AE8F5}"/>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340761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9" name="Graphic 8">
            <a:extLst>
              <a:ext uri="{FF2B5EF4-FFF2-40B4-BE49-F238E27FC236}">
                <a16:creationId xmlns:a16="http://schemas.microsoft.com/office/drawing/2014/main" id="{14FB8F75-9CB5-4FD1-903F-2F0A8B1B79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117065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cstate="email">
            <a:alphaModFix amt="40000"/>
            <a:extLst>
              <a:ext uri="{28A0092B-C50C-407E-A947-70E740481C1C}">
                <a14:useLocalDpi xmlns:a14="http://schemas.microsoft.com/office/drawing/2010/main"/>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1" name="Rectangle 10">
            <a:extLst>
              <a:ext uri="{FF2B5EF4-FFF2-40B4-BE49-F238E27FC236}">
                <a16:creationId xmlns:a16="http://schemas.microsoft.com/office/drawing/2014/main" id="{EDAB0D11-14E0-47D4-B2DE-0817C0A9049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E2AD5F1-6DF1-4476-8EA9-5B5CF43DC47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8851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3" descr="Logo&#10;&#10;Description automatically generated with medium confidence">
            <a:extLst>
              <a:ext uri="{FF2B5EF4-FFF2-40B4-BE49-F238E27FC236}">
                <a16:creationId xmlns:a16="http://schemas.microsoft.com/office/drawing/2014/main" id="{99DE135A-5D84-A5CE-C08F-35BCBE1D8B52}"/>
              </a:ext>
            </a:extLst>
          </p:cNvPr>
          <p:cNvPicPr>
            <a:picLocks noChangeAspect="1"/>
          </p:cNvPicPr>
          <p:nvPr userDrawn="1"/>
        </p:nvPicPr>
        <p:blipFill>
          <a:blip r:embed="rId2" cstate="screen">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1115040" y="-10912"/>
            <a:ext cx="1117482" cy="1117482"/>
          </a:xfrm>
          <a:prstGeom prst="rect">
            <a:avLst/>
          </a:prstGeom>
        </p:spPr>
      </p:pic>
    </p:spTree>
    <p:extLst>
      <p:ext uri="{BB962C8B-B14F-4D97-AF65-F5344CB8AC3E}">
        <p14:creationId xmlns:p14="http://schemas.microsoft.com/office/powerpoint/2010/main" val="382180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j-lt"/>
                <a:cs typeface="Poppins" pitchFamily="2" charset="77"/>
              </a:defRPr>
            </a:lvl1pPr>
          </a:lstStyle>
          <a:p>
            <a:r>
              <a:rPr lang="en-GB" dirty="0"/>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7"/>
        </a:buBlip>
        <a:defRPr sz="1600" b="0" i="0" kern="1200">
          <a:solidFill>
            <a:schemeClr val="tx1"/>
          </a:solidFill>
          <a:latin typeface="+mn-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7"/>
        </a:buBlip>
        <a:defRPr sz="1400" b="0" i="0" kern="1200">
          <a:solidFill>
            <a:schemeClr val="tx1"/>
          </a:solidFill>
          <a:latin typeface="+mn-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7"/>
        </a:buBlip>
        <a:defRPr sz="1200" b="0" i="0" kern="1200">
          <a:solidFill>
            <a:schemeClr val="tx1"/>
          </a:solidFill>
          <a:latin typeface="+mn-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7"/>
        </a:buBlip>
        <a:defRPr sz="1100" b="0" i="0" kern="1200">
          <a:solidFill>
            <a:schemeClr val="tx1"/>
          </a:solidFill>
          <a:latin typeface="+mn-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twitter.com/ETSI_STANDARDS" TargetMode="External"/><Relationship Id="rId3" Type="http://schemas.openxmlformats.org/officeDocument/2006/relationships/image" Target="../media/image8.jpeg"/><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acebook.com/etsi.standards" TargetMode="External"/><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hyperlink" Target="https://www.youtube.com/user/ETSIstandards" TargetMode="External"/><Relationship Id="rId4" Type="http://schemas.openxmlformats.org/officeDocument/2006/relationships/hyperlink" Target="https://www.linkedin.com/company/etsi?trk=biz-companies-cym" TargetMode="External"/><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D3E1028-8F69-A24B-9F4D-2E53CDFD623C}"/>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217" r="31217"/>
          <a:stretch/>
        </p:blipFill>
        <p:spPr/>
      </p:pic>
      <p:sp>
        <p:nvSpPr>
          <p:cNvPr id="4" name="Title 3">
            <a:extLst>
              <a:ext uri="{FF2B5EF4-FFF2-40B4-BE49-F238E27FC236}">
                <a16:creationId xmlns:a16="http://schemas.microsoft.com/office/drawing/2014/main" id="{21E6FCAE-6B92-43C7-82CB-285D789CEBC1}"/>
              </a:ext>
            </a:extLst>
          </p:cNvPr>
          <p:cNvSpPr>
            <a:spLocks noGrp="1"/>
          </p:cNvSpPr>
          <p:nvPr>
            <p:ph type="title"/>
          </p:nvPr>
        </p:nvSpPr>
        <p:spPr/>
        <p:txBody>
          <a:bodyPr/>
          <a:lstStyle/>
          <a:p>
            <a:r>
              <a:rPr lang="en-GB" sz="3200" b="1" kern="1200" dirty="0">
                <a:solidFill>
                  <a:schemeClr val="tx2"/>
                </a:solidFill>
                <a:effectLst/>
                <a:latin typeface="+mj-lt"/>
                <a:ea typeface="+mn-ea"/>
                <a:cs typeface="+mn-cs"/>
              </a:rPr>
              <a:t>Closure of GSC 23 - takeaways</a:t>
            </a:r>
            <a:endParaRPr lang="en-GB" dirty="0"/>
          </a:p>
        </p:txBody>
      </p:sp>
      <p:sp>
        <p:nvSpPr>
          <p:cNvPr id="6" name="Text Placeholder 5">
            <a:extLst>
              <a:ext uri="{FF2B5EF4-FFF2-40B4-BE49-F238E27FC236}">
                <a16:creationId xmlns:a16="http://schemas.microsoft.com/office/drawing/2014/main" id="{677FC3D7-302E-A08C-624A-2C67999E3A5D}"/>
              </a:ext>
            </a:extLst>
          </p:cNvPr>
          <p:cNvSpPr>
            <a:spLocks noGrp="1"/>
          </p:cNvSpPr>
          <p:nvPr>
            <p:ph type="body" sz="quarter" idx="13"/>
          </p:nvPr>
        </p:nvSpPr>
        <p:spPr>
          <a:xfrm>
            <a:off x="460913" y="6307726"/>
            <a:ext cx="3592512" cy="369332"/>
          </a:xfrm>
        </p:spPr>
        <p:txBody>
          <a:bodyPr/>
          <a:lstStyle/>
          <a:p>
            <a:r>
              <a:rPr lang="en-GB" dirty="0"/>
              <a:t>27/04/2023</a:t>
            </a:r>
          </a:p>
        </p:txBody>
      </p:sp>
      <p:sp>
        <p:nvSpPr>
          <p:cNvPr id="8" name="Text Placeholder 8">
            <a:extLst>
              <a:ext uri="{FF2B5EF4-FFF2-40B4-BE49-F238E27FC236}">
                <a16:creationId xmlns:a16="http://schemas.microsoft.com/office/drawing/2014/main" id="{F0E93D97-FB6B-8C55-974A-F0DB6067AC54}"/>
              </a:ext>
            </a:extLst>
          </p:cNvPr>
          <p:cNvSpPr>
            <a:spLocks noGrp="1"/>
          </p:cNvSpPr>
          <p:nvPr>
            <p:ph type="body" sz="quarter" idx="12" hasCustomPrompt="1"/>
          </p:nvPr>
        </p:nvSpPr>
        <p:spPr>
          <a:xfrm>
            <a:off x="487908" y="4276480"/>
            <a:ext cx="5322886" cy="400110"/>
          </a:xfrm>
        </p:spPr>
        <p:txBody>
          <a:bodyPr/>
          <a:lstStyle>
            <a:lvl1pPr marL="0" indent="0">
              <a:buNone/>
              <a:defRPr sz="1800" b="0" i="0">
                <a:latin typeface="Poppins" pitchFamily="2" charset="77"/>
                <a:cs typeface="Poppins" pitchFamily="2" charset="77"/>
              </a:defRPr>
            </a:lvl1pPr>
          </a:lstStyle>
          <a:p>
            <a:r>
              <a:rPr lang="en-GB" sz="2000" noProof="0" dirty="0">
                <a:solidFill>
                  <a:schemeClr val="accent1"/>
                </a:solidFill>
                <a:latin typeface="Calibri" panose="020F0502020204030204" pitchFamily="34" charset="0"/>
                <a:cs typeface="Calibri" panose="020F0502020204030204" pitchFamily="34" charset="0"/>
              </a:rPr>
              <a:t>Presented by: Bettina Funk, GSC 23 Chair</a:t>
            </a:r>
          </a:p>
        </p:txBody>
      </p:sp>
    </p:spTree>
    <p:extLst>
      <p:ext uri="{BB962C8B-B14F-4D97-AF65-F5344CB8AC3E}">
        <p14:creationId xmlns:p14="http://schemas.microsoft.com/office/powerpoint/2010/main" val="9400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26A4957-1AF6-22C2-C909-FFB548D89E11}"/>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9315066" y="1087572"/>
            <a:ext cx="2876934" cy="5081415"/>
          </a:xfrm>
        </p:spPr>
      </p:pic>
      <p:sp>
        <p:nvSpPr>
          <p:cNvPr id="3" name="Text Placeholder 2">
            <a:extLst>
              <a:ext uri="{FF2B5EF4-FFF2-40B4-BE49-F238E27FC236}">
                <a16:creationId xmlns:a16="http://schemas.microsoft.com/office/drawing/2014/main" id="{2E3CA11B-692F-AEE8-B879-E345EE7947A9}"/>
              </a:ext>
            </a:extLst>
          </p:cNvPr>
          <p:cNvSpPr>
            <a:spLocks noGrp="1"/>
          </p:cNvSpPr>
          <p:nvPr>
            <p:ph type="body" sz="quarter" idx="15"/>
          </p:nvPr>
        </p:nvSpPr>
        <p:spPr>
          <a:xfrm>
            <a:off x="692820" y="1227499"/>
            <a:ext cx="8512140" cy="5401717"/>
          </a:xfrm>
        </p:spPr>
        <p:txBody>
          <a:bodyPr>
            <a:normAutofit fontScale="85000" lnSpcReduction="10000"/>
          </a:bodyPr>
          <a:lstStyle/>
          <a:p>
            <a:r>
              <a:rPr lang="en-US" sz="2400" dirty="0">
                <a:latin typeface="+mj-lt"/>
              </a:rPr>
              <a:t>The PSOs presented </a:t>
            </a:r>
          </a:p>
          <a:p>
            <a:pPr lvl="1">
              <a:lnSpc>
                <a:spcPct val="120000"/>
              </a:lnSpc>
            </a:pPr>
            <a:r>
              <a:rPr lang="en-US" sz="2000" dirty="0">
                <a:latin typeface="+mj-lt"/>
              </a:rPr>
              <a:t>Some examples highlighting the value of global standards</a:t>
            </a:r>
          </a:p>
          <a:p>
            <a:pPr lvl="1">
              <a:lnSpc>
                <a:spcPct val="120000"/>
              </a:lnSpc>
            </a:pPr>
            <a:r>
              <a:rPr lang="en-US" sz="2000" dirty="0">
                <a:latin typeface="+mj-lt"/>
              </a:rPr>
              <a:t>Their experience on how to address national / regional needs with global standards</a:t>
            </a:r>
          </a:p>
          <a:p>
            <a:pPr lvl="0">
              <a:buClr>
                <a:srgbClr val="014176"/>
              </a:buClr>
              <a:defRPr/>
            </a:pPr>
            <a:r>
              <a:rPr kumimoji="0" lang="en-US" sz="24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There </a:t>
            </a:r>
            <a:r>
              <a:rPr lang="en-US" sz="2400" dirty="0">
                <a:solidFill>
                  <a:srgbClr val="050D14"/>
                </a:solidFill>
              </a:rPr>
              <a:t>was consensus amongst the participants </a:t>
            </a:r>
            <a:r>
              <a:rPr kumimoji="0" lang="en-US" sz="24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about</a:t>
            </a:r>
          </a:p>
          <a:p>
            <a:pPr lvl="1">
              <a:lnSpc>
                <a:spcPct val="120000"/>
              </a:lnSpc>
              <a:buClr>
                <a:srgbClr val="014176"/>
              </a:buClr>
              <a:defRPr/>
            </a:pPr>
            <a:r>
              <a:rPr kumimoji="0" lang="en-US" sz="20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the value of global standards for economy and society.</a:t>
            </a:r>
          </a:p>
          <a:p>
            <a:pPr lvl="1">
              <a:lnSpc>
                <a:spcPct val="120000"/>
              </a:lnSpc>
              <a:buClr>
                <a:srgbClr val="014176"/>
              </a:buClr>
              <a:defRPr/>
            </a:pPr>
            <a:r>
              <a:rPr lang="en-US" sz="2000" dirty="0">
                <a:solidFill>
                  <a:srgbClr val="050D14"/>
                </a:solidFill>
                <a:latin typeface="Calibri" panose="020F0502020204030204"/>
              </a:rPr>
              <a:t>the importance of raising awareness and appreciation for global standards, especially among governmental and societal stakeholders </a:t>
            </a:r>
          </a:p>
          <a:p>
            <a:pPr lvl="1">
              <a:lnSpc>
                <a:spcPct val="120000"/>
              </a:lnSpc>
              <a:buClr>
                <a:srgbClr val="014176"/>
              </a:buClr>
              <a:defRPr/>
            </a:pPr>
            <a:r>
              <a:rPr lang="en-US" sz="2000" dirty="0"/>
              <a:t>the need to better inform and educate about standards and its values</a:t>
            </a:r>
            <a:endParaRPr lang="en-US" sz="2000" dirty="0">
              <a:solidFill>
                <a:srgbClr val="050D14"/>
              </a:solidFill>
              <a:latin typeface="Calibri" panose="020F0502020204030204"/>
            </a:endParaRPr>
          </a:p>
          <a:p>
            <a:pPr marL="0" marR="0" lvl="0" indent="0" algn="l" defTabSz="914400" rtl="0" eaLnBrk="1" fontAlgn="auto" latinLnBrk="0" hangingPunct="1">
              <a:lnSpc>
                <a:spcPct val="100000"/>
              </a:lnSpc>
              <a:spcBef>
                <a:spcPts val="1000"/>
              </a:spcBef>
              <a:spcAft>
                <a:spcPts val="0"/>
              </a:spcAft>
              <a:buClr>
                <a:srgbClr val="014176"/>
              </a:buClr>
              <a:buSzTx/>
              <a:buFontTx/>
              <a:buNone/>
              <a:tabLst/>
              <a:defRPr/>
            </a:pPr>
            <a:r>
              <a:rPr lang="en-GB" sz="2400" dirty="0">
                <a:latin typeface="Calibri" panose="020F0502020204030204" pitchFamily="34" charset="0"/>
                <a:ea typeface="Calibri" panose="020F0502020204030204" pitchFamily="34" charset="0"/>
                <a:cs typeface="Times New Roman" panose="02020603050405020304" pitchFamily="18" charset="0"/>
              </a:rPr>
              <a:t>Some potential actions</a:t>
            </a:r>
          </a:p>
          <a:p>
            <a:pPr lvl="1">
              <a:lnSpc>
                <a:spcPct val="120000"/>
              </a:lnSpc>
              <a:buClr>
                <a:srgbClr val="014176"/>
              </a:buClr>
              <a:defRPr/>
            </a:pPr>
            <a:r>
              <a:rPr lang="en-US" sz="2000" dirty="0">
                <a:solidFill>
                  <a:srgbClr val="050D14"/>
                </a:solidFill>
                <a:latin typeface="Calibri" panose="020F0502020204030204"/>
              </a:rPr>
              <a:t>create common initiatives (e.g. </a:t>
            </a:r>
            <a:r>
              <a:rPr lang="en-GB" sz="2000" dirty="0">
                <a:solidFill>
                  <a:srgbClr val="050D14"/>
                </a:solidFill>
              </a:rPr>
              <a:t>a document stating the value of global technical standards</a:t>
            </a:r>
            <a:r>
              <a:rPr lang="en-US" sz="2000" dirty="0">
                <a:solidFill>
                  <a:srgbClr val="050D14"/>
                </a:solidFill>
                <a:latin typeface="Calibri" panose="020F0502020204030204"/>
              </a:rPr>
              <a:t>) to achieve a bigger impact together (”same messages”)</a:t>
            </a:r>
          </a:p>
          <a:p>
            <a:pPr lvl="1">
              <a:lnSpc>
                <a:spcPct val="120000"/>
              </a:lnSpc>
              <a:buClr>
                <a:srgbClr val="014176"/>
              </a:buClr>
              <a:defRPr/>
            </a:pPr>
            <a:r>
              <a:rPr lang="en-GB" sz="2000" dirty="0">
                <a:solidFill>
                  <a:srgbClr val="050D14"/>
                </a:solidFill>
                <a:latin typeface="Calibri" panose="020F0502020204030204"/>
              </a:rPr>
              <a:t>create and raise awareness </a:t>
            </a:r>
            <a:r>
              <a:rPr lang="en-US" sz="2000" dirty="0">
                <a:solidFill>
                  <a:srgbClr val="050D14"/>
                </a:solidFill>
                <a:latin typeface="Calibri" panose="020F0502020204030204"/>
              </a:rPr>
              <a:t>and appreciation for global technical standards, especially with governmental and societal stakeholders</a:t>
            </a:r>
          </a:p>
          <a:p>
            <a:pPr lvl="1">
              <a:lnSpc>
                <a:spcPct val="120000"/>
              </a:lnSpc>
              <a:buClr>
                <a:srgbClr val="014176"/>
              </a:buClr>
              <a:defRPr/>
            </a:pPr>
            <a:r>
              <a:rPr lang="en-US" sz="2000" dirty="0">
                <a:solidFill>
                  <a:srgbClr val="050D14"/>
                </a:solidFill>
                <a:latin typeface="Calibri" panose="020F0502020204030204"/>
              </a:rPr>
              <a:t>develop a game which shows </a:t>
            </a:r>
            <a:r>
              <a:rPr lang="en-US" sz="2000" dirty="0">
                <a:solidFill>
                  <a:srgbClr val="050D14"/>
                </a:solidFill>
              </a:rPr>
              <a:t>the value of standards in an easy-to-understand way</a:t>
            </a:r>
          </a:p>
          <a:p>
            <a:pPr lvl="1">
              <a:lnSpc>
                <a:spcPct val="120000"/>
              </a:lnSpc>
              <a:buClr>
                <a:srgbClr val="014176"/>
              </a:buClr>
              <a:defRPr/>
            </a:pPr>
            <a:r>
              <a:rPr kumimoji="0" lang="en-US" sz="20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potential joined PSO action for COP28</a:t>
            </a:r>
          </a:p>
        </p:txBody>
      </p:sp>
      <p:sp>
        <p:nvSpPr>
          <p:cNvPr id="7" name="Slide Number Placeholder 5">
            <a:extLst>
              <a:ext uri="{FF2B5EF4-FFF2-40B4-BE49-F238E27FC236}">
                <a16:creationId xmlns:a16="http://schemas.microsoft.com/office/drawing/2014/main" id="{505D38C0-3B64-4FD8-98E3-1C30DF08ACB8}"/>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sp>
        <p:nvSpPr>
          <p:cNvPr id="8" name="Title 1">
            <a:extLst>
              <a:ext uri="{FF2B5EF4-FFF2-40B4-BE49-F238E27FC236}">
                <a16:creationId xmlns:a16="http://schemas.microsoft.com/office/drawing/2014/main" id="{FCFBD9E8-609B-32FA-C288-52CCB1F2AE3C}"/>
              </a:ext>
            </a:extLst>
          </p:cNvPr>
          <p:cNvSpPr>
            <a:spLocks noGrp="1"/>
          </p:cNvSpPr>
          <p:nvPr>
            <p:ph type="title"/>
          </p:nvPr>
        </p:nvSpPr>
        <p:spPr>
          <a:xfrm>
            <a:off x="532435" y="228786"/>
            <a:ext cx="9430715" cy="1140607"/>
          </a:xfrm>
        </p:spPr>
        <p:txBody>
          <a:bodyPr/>
          <a:lstStyle/>
          <a:p>
            <a:r>
              <a:rPr lang="en-GB" b="1" dirty="0"/>
              <a:t>Session 1A: </a:t>
            </a:r>
            <a:r>
              <a:rPr lang="en-US" b="1" dirty="0"/>
              <a:t>Value of Global Standards in the environment of global geopolitical fragmentation</a:t>
            </a:r>
          </a:p>
        </p:txBody>
      </p:sp>
    </p:spTree>
    <p:extLst>
      <p:ext uri="{BB962C8B-B14F-4D97-AF65-F5344CB8AC3E}">
        <p14:creationId xmlns:p14="http://schemas.microsoft.com/office/powerpoint/2010/main" val="358634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532435" y="342001"/>
            <a:ext cx="9430715" cy="1140607"/>
          </a:xfrm>
        </p:spPr>
        <p:txBody>
          <a:bodyPr/>
          <a:lstStyle/>
          <a:p>
            <a:r>
              <a:rPr lang="en-GB" b="1" dirty="0"/>
              <a:t>Session 1B: </a:t>
            </a:r>
            <a:r>
              <a:rPr lang="en-US" b="1" dirty="0"/>
              <a:t>Digital Transformation</a:t>
            </a: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pPr marL="0" lvl="1" indent="0">
              <a:spcBef>
                <a:spcPts val="1000"/>
              </a:spcBef>
              <a:buNone/>
            </a:pPr>
            <a:r>
              <a:rPr lang="en-US" sz="2200" b="1" kern="0" dirty="0">
                <a:solidFill>
                  <a:srgbClr val="2F5496"/>
                </a:solidFill>
                <a:latin typeface="Calibri Light" panose="020F0302020204030204" pitchFamily="34" charset="0"/>
                <a:cs typeface="Times New Roman" panose="02020603050405020304" pitchFamily="18" charset="0"/>
              </a:rPr>
              <a:t>Summary</a:t>
            </a:r>
          </a:p>
          <a:p>
            <a:pPr lvl="1"/>
            <a:r>
              <a:rPr lang="en-US" sz="2000" dirty="0">
                <a:latin typeface="+mj-lt"/>
              </a:rPr>
              <a:t>Digitalization is rapidly changing the way we live, work and interact with each other.</a:t>
            </a:r>
          </a:p>
          <a:p>
            <a:pPr lvl="1"/>
            <a:r>
              <a:rPr lang="en-US" sz="2000" dirty="0">
                <a:latin typeface="+mj-lt"/>
              </a:rPr>
              <a:t>The session explored how digital transformation is influencing the development and distribution of international standards.</a:t>
            </a:r>
            <a:endParaRPr lang="sv-SE" sz="2000" dirty="0">
              <a:latin typeface="+mj-lt"/>
            </a:endParaRPr>
          </a:p>
          <a:p>
            <a:pPr lvl="1"/>
            <a:r>
              <a:rPr lang="en-US" sz="2000" dirty="0">
                <a:latin typeface="+mj-lt"/>
              </a:rPr>
              <a:t>Participants shared their experiences and those of their organizations. </a:t>
            </a:r>
          </a:p>
          <a:p>
            <a:pPr lvl="1"/>
            <a:r>
              <a:rPr lang="en-US" sz="2000" dirty="0">
                <a:latin typeface="+mj-lt"/>
              </a:rPr>
              <a:t>The discussion was engaging and interactive, with the audience challenging existing paradigms and sharing their digital transformation journeys.</a:t>
            </a:r>
            <a:endParaRPr lang="sv-SE" sz="2000" dirty="0">
              <a:latin typeface="+mj-lt"/>
            </a:endParaRPr>
          </a:p>
          <a:p>
            <a:pPr lvl="1"/>
            <a:r>
              <a:rPr lang="en-US" sz="2000" dirty="0">
                <a:latin typeface="+mj-lt"/>
              </a:rPr>
              <a:t>The panelists agreed that effective digital transformation requires an open mindset (“embrace change”), should facilitate personal connection, requires to break down silos and needs piloting of new technologies to evaluate the potentials and to limit unintended consequences.</a:t>
            </a:r>
            <a:endParaRPr lang="en-US" sz="2000" b="1" kern="0" dirty="0">
              <a:solidFill>
                <a:srgbClr val="2F5496"/>
              </a:solidFill>
              <a:latin typeface="Calibri" panose="020F0502020204030204" pitchFamily="34" charset="0"/>
              <a:ea typeface="Times New Roman" panose="02020603050405020304" pitchFamily="18" charset="0"/>
              <a:cs typeface="Calibri" panose="020F0502020204030204" pitchFamily="34" charset="0"/>
            </a:endParaRPr>
          </a:p>
          <a:p>
            <a:r>
              <a:rPr lang="en-US"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en-US" sz="2000" dirty="0">
                <a:latin typeface="+mj-lt"/>
              </a:rPr>
              <a:t>The session concluded with a call to action, urging entities to collaborate on digital transformation projects to be able to create interfaces between the tools developed and to leverage digital technology's potential to drive innovation, efficiency, and growth. </a:t>
            </a:r>
          </a:p>
          <a:p>
            <a:pPr lvl="1"/>
            <a:r>
              <a:rPr lang="en-US" sz="2000" dirty="0">
                <a:latin typeface="+mj-lt"/>
              </a:rPr>
              <a:t>Keeping pace with digital transformation is critical to creating a better future.</a:t>
            </a:r>
            <a:endParaRPr lang="sv-SE" sz="2000" dirty="0">
              <a:latin typeface="+mj-lt"/>
            </a:endParaRPr>
          </a:p>
          <a:p>
            <a:endParaRPr lang="sv-SE" dirty="0"/>
          </a:p>
        </p:txBody>
      </p:sp>
    </p:spTree>
    <p:extLst>
      <p:ext uri="{BB962C8B-B14F-4D97-AF65-F5344CB8AC3E}">
        <p14:creationId xmlns:p14="http://schemas.microsoft.com/office/powerpoint/2010/main" val="32355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349555" y="437800"/>
            <a:ext cx="10527451" cy="1140607"/>
          </a:xfrm>
        </p:spPr>
        <p:txBody>
          <a:bodyPr/>
          <a:lstStyle/>
          <a:p>
            <a:r>
              <a:rPr lang="en-GB" b="1" dirty="0"/>
              <a:t>Session 2: </a:t>
            </a:r>
            <a:r>
              <a:rPr lang="en-US" b="1" dirty="0"/>
              <a:t>ICT Standards Enabling Global Sustainability Goals </a:t>
            </a: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r>
              <a:rPr lang="en-US" sz="1800" b="1" kern="0" dirty="0">
                <a:solidFill>
                  <a:srgbClr val="2F5496"/>
                </a:solidFill>
                <a:latin typeface="Calibri Light" panose="020F0302020204030204" pitchFamily="34" charset="0"/>
                <a:cs typeface="Times New Roman" panose="02020603050405020304" pitchFamily="18" charset="0"/>
              </a:rPr>
              <a:t>Summary</a:t>
            </a:r>
          </a:p>
          <a:p>
            <a:pPr lvl="1"/>
            <a:r>
              <a:rPr lang="sv-SE" sz="2000" dirty="0" err="1">
                <a:latin typeface="+mj-lt"/>
              </a:rPr>
              <a:t>We</a:t>
            </a:r>
            <a:r>
              <a:rPr lang="sv-SE" sz="2000" dirty="0">
                <a:latin typeface="+mj-lt"/>
              </a:rPr>
              <a:t> take the </a:t>
            </a:r>
            <a:r>
              <a:rPr lang="sv-SE" sz="2000" dirty="0" err="1">
                <a:latin typeface="+mj-lt"/>
              </a:rPr>
              <a:t>issue</a:t>
            </a:r>
            <a:r>
              <a:rPr lang="sv-SE" sz="2000" dirty="0">
                <a:latin typeface="+mj-lt"/>
              </a:rPr>
              <a:t> </a:t>
            </a:r>
            <a:r>
              <a:rPr lang="sv-SE" sz="2000" dirty="0" err="1">
                <a:latin typeface="+mj-lt"/>
              </a:rPr>
              <a:t>seriously</a:t>
            </a:r>
            <a:r>
              <a:rPr lang="sv-SE" sz="2000" dirty="0">
                <a:latin typeface="+mj-lt"/>
              </a:rPr>
              <a:t>!</a:t>
            </a:r>
          </a:p>
          <a:p>
            <a:pPr lvl="1"/>
            <a:r>
              <a:rPr lang="sv-SE" sz="2000" dirty="0" err="1">
                <a:latin typeface="+mj-lt"/>
              </a:rPr>
              <a:t>Impact</a:t>
            </a:r>
            <a:r>
              <a:rPr lang="sv-SE" sz="2000" dirty="0">
                <a:latin typeface="+mj-lt"/>
              </a:rPr>
              <a:t> on personal </a:t>
            </a:r>
            <a:r>
              <a:rPr lang="sv-SE" sz="2000" dirty="0" err="1">
                <a:latin typeface="+mj-lt"/>
              </a:rPr>
              <a:t>level</a:t>
            </a:r>
            <a:r>
              <a:rPr lang="sv-SE" sz="2000" dirty="0">
                <a:latin typeface="+mj-lt"/>
              </a:rPr>
              <a:t>, </a:t>
            </a:r>
            <a:r>
              <a:rPr lang="sv-SE" sz="2000" dirty="0" err="1">
                <a:latin typeface="+mj-lt"/>
              </a:rPr>
              <a:t>economic</a:t>
            </a:r>
            <a:r>
              <a:rPr lang="sv-SE" sz="2000" dirty="0">
                <a:latin typeface="+mj-lt"/>
              </a:rPr>
              <a:t> </a:t>
            </a:r>
            <a:r>
              <a:rPr lang="sv-SE" sz="2000" dirty="0" err="1">
                <a:latin typeface="+mj-lt"/>
              </a:rPr>
              <a:t>level</a:t>
            </a:r>
            <a:r>
              <a:rPr lang="sv-SE" sz="2000" dirty="0">
                <a:latin typeface="+mj-lt"/>
              </a:rPr>
              <a:t>, business </a:t>
            </a:r>
            <a:r>
              <a:rPr lang="sv-SE" sz="2000" dirty="0" err="1">
                <a:latin typeface="+mj-lt"/>
              </a:rPr>
              <a:t>models</a:t>
            </a:r>
            <a:r>
              <a:rPr lang="sv-SE" sz="2000" dirty="0">
                <a:latin typeface="+mj-lt"/>
              </a:rPr>
              <a:t>, …</a:t>
            </a:r>
          </a:p>
          <a:p>
            <a:pPr lvl="1"/>
            <a:r>
              <a:rPr lang="sv-SE" sz="2000" dirty="0">
                <a:latin typeface="+mj-lt"/>
              </a:rPr>
              <a:t>ICT </a:t>
            </a:r>
            <a:r>
              <a:rPr lang="sv-SE" sz="2000" dirty="0" err="1">
                <a:latin typeface="+mj-lt"/>
              </a:rPr>
              <a:t>can</a:t>
            </a:r>
            <a:r>
              <a:rPr lang="sv-SE" sz="2000" dirty="0">
                <a:latin typeface="+mj-lt"/>
              </a:rPr>
              <a:t> help </a:t>
            </a:r>
            <a:r>
              <a:rPr lang="sv-SE" sz="2000" dirty="0" err="1">
                <a:latin typeface="+mj-lt"/>
              </a:rPr>
              <a:t>reduce</a:t>
            </a:r>
            <a:r>
              <a:rPr lang="sv-SE" sz="2000" dirty="0">
                <a:latin typeface="+mj-lt"/>
              </a:rPr>
              <a:t> the </a:t>
            </a:r>
            <a:r>
              <a:rPr lang="sv-SE" sz="2000" dirty="0" err="1">
                <a:latin typeface="+mj-lt"/>
              </a:rPr>
              <a:t>carbon</a:t>
            </a:r>
            <a:r>
              <a:rPr lang="sv-SE" sz="2000" dirty="0">
                <a:latin typeface="+mj-lt"/>
              </a:rPr>
              <a:t> </a:t>
            </a:r>
            <a:r>
              <a:rPr lang="sv-SE" sz="2000" dirty="0" err="1">
                <a:latin typeface="+mj-lt"/>
              </a:rPr>
              <a:t>footprint</a:t>
            </a:r>
            <a:r>
              <a:rPr lang="sv-SE" sz="2000" dirty="0">
                <a:latin typeface="+mj-lt"/>
              </a:rPr>
              <a:t> </a:t>
            </a:r>
            <a:r>
              <a:rPr lang="sv-SE" sz="2000" dirty="0" err="1">
                <a:latin typeface="+mj-lt"/>
              </a:rPr>
              <a:t>of</a:t>
            </a:r>
            <a:r>
              <a:rPr lang="sv-SE" sz="2000" dirty="0">
                <a:latin typeface="+mj-lt"/>
              </a:rPr>
              <a:t> </a:t>
            </a:r>
            <a:r>
              <a:rPr lang="sv-SE" sz="2000" dirty="0" err="1">
                <a:latin typeface="+mj-lt"/>
              </a:rPr>
              <a:t>verticals</a:t>
            </a:r>
            <a:r>
              <a:rPr lang="sv-SE" sz="2000" dirty="0">
                <a:latin typeface="+mj-lt"/>
              </a:rPr>
              <a:t>.</a:t>
            </a:r>
          </a:p>
          <a:p>
            <a:pPr lvl="1"/>
            <a:r>
              <a:rPr lang="sv-SE" sz="2000" dirty="0" err="1">
                <a:latin typeface="+mj-lt"/>
              </a:rPr>
              <a:t>Need</a:t>
            </a:r>
            <a:r>
              <a:rPr lang="sv-SE" sz="2000" dirty="0">
                <a:latin typeface="+mj-lt"/>
              </a:rPr>
              <a:t> for </a:t>
            </a:r>
            <a:r>
              <a:rPr lang="sv-SE" sz="2000" dirty="0" err="1">
                <a:latin typeface="+mj-lt"/>
              </a:rPr>
              <a:t>standardised</a:t>
            </a:r>
            <a:r>
              <a:rPr lang="sv-SE" sz="2000" dirty="0">
                <a:latin typeface="+mj-lt"/>
              </a:rPr>
              <a:t> </a:t>
            </a:r>
            <a:r>
              <a:rPr lang="sv-SE" sz="2000" dirty="0" err="1">
                <a:latin typeface="+mj-lt"/>
              </a:rPr>
              <a:t>methods</a:t>
            </a:r>
            <a:r>
              <a:rPr lang="sv-SE" sz="2000" dirty="0">
                <a:latin typeface="+mj-lt"/>
              </a:rPr>
              <a:t> to </a:t>
            </a:r>
            <a:r>
              <a:rPr lang="sv-SE" sz="2000" dirty="0" err="1">
                <a:latin typeface="+mj-lt"/>
              </a:rPr>
              <a:t>measure</a:t>
            </a:r>
            <a:r>
              <a:rPr lang="sv-SE" sz="2000" dirty="0">
                <a:latin typeface="+mj-lt"/>
              </a:rPr>
              <a:t> (</a:t>
            </a:r>
            <a:r>
              <a:rPr lang="sv-SE" sz="2000" dirty="0" err="1">
                <a:latin typeface="+mj-lt"/>
              </a:rPr>
              <a:t>also</a:t>
            </a:r>
            <a:r>
              <a:rPr lang="sv-SE" sz="2000" dirty="0">
                <a:latin typeface="+mj-lt"/>
              </a:rPr>
              <a:t> to support </a:t>
            </a:r>
            <a:r>
              <a:rPr lang="sv-SE" sz="2000" dirty="0" err="1">
                <a:latin typeface="+mj-lt"/>
              </a:rPr>
              <a:t>legislation</a:t>
            </a:r>
            <a:r>
              <a:rPr lang="sv-SE" sz="2000" dirty="0">
                <a:latin typeface="+mj-lt"/>
              </a:rPr>
              <a:t>).</a:t>
            </a:r>
          </a:p>
          <a:p>
            <a:pPr lvl="1"/>
            <a:r>
              <a:rPr lang="sv-SE" sz="2000" dirty="0" err="1">
                <a:latin typeface="+mj-lt"/>
              </a:rPr>
              <a:t>Work</a:t>
            </a:r>
            <a:r>
              <a:rPr lang="sv-SE" sz="2000" dirty="0">
                <a:latin typeface="+mj-lt"/>
              </a:rPr>
              <a:t> </a:t>
            </a:r>
            <a:r>
              <a:rPr lang="sv-SE" sz="2000" dirty="0" err="1">
                <a:latin typeface="+mj-lt"/>
              </a:rPr>
              <a:t>ongoing</a:t>
            </a:r>
            <a:r>
              <a:rPr lang="sv-SE" sz="2000" dirty="0">
                <a:latin typeface="+mj-lt"/>
              </a:rPr>
              <a:t> </a:t>
            </a:r>
            <a:r>
              <a:rPr lang="sv-SE" sz="2000" dirty="0" err="1">
                <a:latin typeface="+mj-lt"/>
              </a:rPr>
              <a:t>but</a:t>
            </a:r>
            <a:r>
              <a:rPr lang="sv-SE" sz="2000" dirty="0">
                <a:latin typeface="+mj-lt"/>
              </a:rPr>
              <a:t> </a:t>
            </a:r>
            <a:r>
              <a:rPr lang="sv-SE" sz="2000" dirty="0" err="1">
                <a:latin typeface="+mj-lt"/>
              </a:rPr>
              <a:t>can</a:t>
            </a:r>
            <a:r>
              <a:rPr lang="sv-SE" sz="2000" dirty="0">
                <a:latin typeface="+mj-lt"/>
              </a:rPr>
              <a:t> be </a:t>
            </a:r>
            <a:r>
              <a:rPr lang="sv-SE" sz="2000" dirty="0" err="1">
                <a:latin typeface="+mj-lt"/>
              </a:rPr>
              <a:t>aligned</a:t>
            </a:r>
            <a:r>
              <a:rPr lang="sv-SE" sz="2000" dirty="0">
                <a:latin typeface="+mj-lt"/>
              </a:rPr>
              <a:t> </a:t>
            </a:r>
            <a:r>
              <a:rPr lang="sv-SE" sz="2000" dirty="0" err="1">
                <a:latin typeface="+mj-lt"/>
              </a:rPr>
              <a:t>even</a:t>
            </a:r>
            <a:r>
              <a:rPr lang="sv-SE" sz="2000" dirty="0">
                <a:latin typeface="+mj-lt"/>
              </a:rPr>
              <a:t> </a:t>
            </a:r>
            <a:r>
              <a:rPr lang="sv-SE" sz="2000" dirty="0" err="1">
                <a:latin typeface="+mj-lt"/>
              </a:rPr>
              <a:t>better</a:t>
            </a:r>
            <a:r>
              <a:rPr lang="sv-SE" sz="2000" dirty="0">
                <a:latin typeface="+mj-lt"/>
              </a:rPr>
              <a:t> to </a:t>
            </a:r>
            <a:r>
              <a:rPr lang="sv-SE" sz="2000" dirty="0" err="1">
                <a:latin typeface="+mj-lt"/>
              </a:rPr>
              <a:t>avoid</a:t>
            </a:r>
            <a:r>
              <a:rPr lang="sv-SE" sz="2000" dirty="0">
                <a:latin typeface="+mj-lt"/>
              </a:rPr>
              <a:t> </a:t>
            </a:r>
            <a:r>
              <a:rPr lang="sv-SE" sz="2000" dirty="0" err="1">
                <a:latin typeface="+mj-lt"/>
              </a:rPr>
              <a:t>overlap</a:t>
            </a:r>
            <a:r>
              <a:rPr lang="sv-SE" sz="2000" dirty="0">
                <a:latin typeface="+mj-lt"/>
              </a:rPr>
              <a:t> and gaps.</a:t>
            </a:r>
          </a:p>
          <a:p>
            <a:pPr lvl="1"/>
            <a:r>
              <a:rPr lang="sv-SE" sz="2000" dirty="0">
                <a:latin typeface="+mj-lt"/>
              </a:rPr>
              <a:t>ICT has brought socio-</a:t>
            </a:r>
            <a:r>
              <a:rPr lang="sv-SE" sz="2000" dirty="0" err="1">
                <a:latin typeface="+mj-lt"/>
              </a:rPr>
              <a:t>economic</a:t>
            </a:r>
            <a:r>
              <a:rPr lang="sv-SE" sz="2000" dirty="0">
                <a:latin typeface="+mj-lt"/>
              </a:rPr>
              <a:t> </a:t>
            </a:r>
            <a:r>
              <a:rPr lang="sv-SE" sz="2000" dirty="0" err="1">
                <a:latin typeface="+mj-lt"/>
              </a:rPr>
              <a:t>development</a:t>
            </a:r>
            <a:r>
              <a:rPr lang="sv-SE" sz="2000" dirty="0">
                <a:latin typeface="+mj-lt"/>
              </a:rPr>
              <a:t> and </a:t>
            </a:r>
            <a:r>
              <a:rPr lang="sv-SE" sz="2000" dirty="0" err="1">
                <a:latin typeface="+mj-lt"/>
              </a:rPr>
              <a:t>will</a:t>
            </a:r>
            <a:r>
              <a:rPr lang="sv-SE" sz="2000" dirty="0">
                <a:latin typeface="+mj-lt"/>
              </a:rPr>
              <a:t> </a:t>
            </a:r>
            <a:r>
              <a:rPr lang="sv-SE" sz="2000" dirty="0" err="1">
                <a:latin typeface="+mj-lt"/>
              </a:rPr>
              <a:t>continue</a:t>
            </a:r>
            <a:r>
              <a:rPr lang="sv-SE" sz="2000" dirty="0">
                <a:latin typeface="+mj-lt"/>
              </a:rPr>
              <a:t> doing so</a:t>
            </a:r>
          </a:p>
          <a:p>
            <a:pPr lvl="1"/>
            <a:r>
              <a:rPr lang="sv-SE" sz="2000" dirty="0" err="1">
                <a:latin typeface="+mj-lt"/>
              </a:rPr>
              <a:t>Trade-offs</a:t>
            </a:r>
            <a:r>
              <a:rPr lang="sv-SE" sz="2000" dirty="0">
                <a:latin typeface="+mj-lt"/>
              </a:rPr>
              <a:t> </a:t>
            </a:r>
            <a:r>
              <a:rPr lang="sv-SE" sz="2000" dirty="0" err="1">
                <a:latin typeface="+mj-lt"/>
              </a:rPr>
              <a:t>need</a:t>
            </a:r>
            <a:r>
              <a:rPr lang="sv-SE" sz="2000" dirty="0">
                <a:latin typeface="+mj-lt"/>
              </a:rPr>
              <a:t> to be </a:t>
            </a:r>
            <a:r>
              <a:rPr lang="sv-SE" sz="2000" dirty="0" err="1">
                <a:latin typeface="+mj-lt"/>
              </a:rPr>
              <a:t>addressed</a:t>
            </a:r>
            <a:r>
              <a:rPr lang="sv-SE" sz="2000" dirty="0">
                <a:latin typeface="+mj-lt"/>
              </a:rPr>
              <a:t>, </a:t>
            </a:r>
            <a:r>
              <a:rPr lang="sv-SE" sz="2000" dirty="0" err="1">
                <a:latin typeface="+mj-lt"/>
              </a:rPr>
              <a:t>we</a:t>
            </a:r>
            <a:r>
              <a:rPr lang="sv-SE" sz="2000" dirty="0">
                <a:latin typeface="+mj-lt"/>
              </a:rPr>
              <a:t> </a:t>
            </a:r>
            <a:r>
              <a:rPr lang="sv-SE" sz="2000" dirty="0" err="1">
                <a:latin typeface="+mj-lt"/>
              </a:rPr>
              <a:t>need</a:t>
            </a:r>
            <a:r>
              <a:rPr lang="sv-SE" sz="2000" dirty="0">
                <a:latin typeface="+mj-lt"/>
              </a:rPr>
              <a:t> to look at the full </a:t>
            </a:r>
            <a:r>
              <a:rPr lang="sv-SE" sz="2000" dirty="0" err="1">
                <a:latin typeface="+mj-lt"/>
              </a:rPr>
              <a:t>picture</a:t>
            </a:r>
            <a:endParaRPr lang="sv-SE" sz="2000" dirty="0">
              <a:latin typeface="+mj-lt"/>
            </a:endParaRPr>
          </a:p>
          <a:p>
            <a:pPr lvl="1"/>
            <a:r>
              <a:rPr lang="sv-SE" sz="2000" dirty="0" err="1">
                <a:latin typeface="+mj-lt"/>
              </a:rPr>
              <a:t>Systematic</a:t>
            </a:r>
            <a:r>
              <a:rPr lang="sv-SE" sz="2000" dirty="0">
                <a:latin typeface="+mj-lt"/>
              </a:rPr>
              <a:t> approach and </a:t>
            </a:r>
            <a:r>
              <a:rPr lang="sv-SE" sz="2000" dirty="0" err="1">
                <a:latin typeface="+mj-lt"/>
              </a:rPr>
              <a:t>mapping</a:t>
            </a:r>
            <a:r>
              <a:rPr lang="sv-SE" sz="2000" dirty="0">
                <a:latin typeface="+mj-lt"/>
              </a:rPr>
              <a:t> </a:t>
            </a:r>
            <a:r>
              <a:rPr lang="sv-SE" sz="2000" dirty="0" err="1">
                <a:latin typeface="+mj-lt"/>
              </a:rPr>
              <a:t>can</a:t>
            </a:r>
            <a:r>
              <a:rPr lang="sv-SE" sz="2000" dirty="0">
                <a:latin typeface="+mj-lt"/>
              </a:rPr>
              <a:t> help </a:t>
            </a:r>
          </a:p>
          <a:p>
            <a:pPr lvl="1"/>
            <a:r>
              <a:rPr lang="sv-SE" sz="2000" dirty="0" err="1">
                <a:latin typeface="+mj-lt"/>
              </a:rPr>
              <a:t>Enable</a:t>
            </a:r>
            <a:r>
              <a:rPr lang="sv-SE" sz="2000" dirty="0">
                <a:latin typeface="+mj-lt"/>
              </a:rPr>
              <a:t> </a:t>
            </a:r>
            <a:r>
              <a:rPr lang="sv-SE" sz="2000" dirty="0" err="1">
                <a:latin typeface="+mj-lt"/>
              </a:rPr>
              <a:t>consumers</a:t>
            </a:r>
            <a:r>
              <a:rPr lang="sv-SE" sz="2000" dirty="0">
                <a:latin typeface="+mj-lt"/>
              </a:rPr>
              <a:t> to make </a:t>
            </a:r>
            <a:r>
              <a:rPr lang="sv-SE" sz="2000" dirty="0" err="1">
                <a:latin typeface="+mj-lt"/>
              </a:rPr>
              <a:t>sustainable</a:t>
            </a:r>
            <a:r>
              <a:rPr lang="sv-SE" sz="2000" dirty="0">
                <a:latin typeface="+mj-lt"/>
              </a:rPr>
              <a:t> </a:t>
            </a:r>
            <a:r>
              <a:rPr lang="sv-SE" sz="2000" dirty="0" err="1">
                <a:latin typeface="+mj-lt"/>
              </a:rPr>
              <a:t>choices</a:t>
            </a:r>
            <a:r>
              <a:rPr lang="sv-SE" sz="2000" dirty="0">
                <a:latin typeface="+mj-lt"/>
              </a:rPr>
              <a:t> (</a:t>
            </a:r>
            <a:r>
              <a:rPr lang="sv-SE" sz="2000" dirty="0" err="1">
                <a:latin typeface="+mj-lt"/>
              </a:rPr>
              <a:t>we</a:t>
            </a:r>
            <a:r>
              <a:rPr lang="sv-SE" sz="2000" dirty="0">
                <a:latin typeface="+mj-lt"/>
              </a:rPr>
              <a:t> </a:t>
            </a:r>
            <a:r>
              <a:rPr lang="sv-SE" sz="2000" dirty="0" err="1">
                <a:latin typeface="+mj-lt"/>
              </a:rPr>
              <a:t>are</a:t>
            </a:r>
            <a:r>
              <a:rPr lang="sv-SE" sz="2000" dirty="0">
                <a:latin typeface="+mj-lt"/>
              </a:rPr>
              <a:t> humans!)</a:t>
            </a:r>
          </a:p>
          <a:p>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sv-SE" sz="2000" dirty="0" err="1">
                <a:latin typeface="+mj-lt"/>
              </a:rPr>
              <a:t>We</a:t>
            </a:r>
            <a:r>
              <a:rPr lang="sv-SE" sz="2000" dirty="0">
                <a:latin typeface="+mj-lt"/>
              </a:rPr>
              <a:t> </a:t>
            </a:r>
            <a:r>
              <a:rPr lang="sv-SE" sz="2000" dirty="0" err="1">
                <a:latin typeface="+mj-lt"/>
              </a:rPr>
              <a:t>have</a:t>
            </a:r>
            <a:r>
              <a:rPr lang="sv-SE" sz="2000" dirty="0">
                <a:latin typeface="+mj-lt"/>
              </a:rPr>
              <a:t> to get </a:t>
            </a:r>
            <a:r>
              <a:rPr lang="sv-SE" sz="2000" dirty="0" err="1">
                <a:latin typeface="+mj-lt"/>
              </a:rPr>
              <a:t>out</a:t>
            </a:r>
            <a:r>
              <a:rPr lang="sv-SE" sz="2000" dirty="0">
                <a:latin typeface="+mj-lt"/>
              </a:rPr>
              <a:t> </a:t>
            </a:r>
            <a:r>
              <a:rPr lang="sv-SE" sz="2000" dirty="0" err="1">
                <a:latin typeface="+mj-lt"/>
              </a:rPr>
              <a:t>of</a:t>
            </a:r>
            <a:r>
              <a:rPr lang="sv-SE" sz="2000" dirty="0">
                <a:latin typeface="+mj-lt"/>
              </a:rPr>
              <a:t> </a:t>
            </a:r>
            <a:r>
              <a:rPr lang="sv-SE" sz="2000" dirty="0" err="1">
                <a:latin typeface="+mj-lt"/>
              </a:rPr>
              <a:t>our</a:t>
            </a:r>
            <a:r>
              <a:rPr lang="sv-SE" sz="2000" dirty="0">
                <a:latin typeface="+mj-lt"/>
              </a:rPr>
              <a:t> </a:t>
            </a:r>
            <a:r>
              <a:rPr lang="sv-SE" sz="2000" dirty="0" err="1">
                <a:latin typeface="+mj-lt"/>
              </a:rPr>
              <a:t>comfort</a:t>
            </a:r>
            <a:r>
              <a:rPr lang="sv-SE" sz="2000" dirty="0">
                <a:latin typeface="+mj-lt"/>
              </a:rPr>
              <a:t> </a:t>
            </a:r>
            <a:r>
              <a:rPr lang="sv-SE" sz="2000" dirty="0" err="1">
                <a:latin typeface="+mj-lt"/>
              </a:rPr>
              <a:t>zone</a:t>
            </a:r>
            <a:r>
              <a:rPr lang="sv-SE" sz="2000" dirty="0">
                <a:latin typeface="+mj-lt"/>
              </a:rPr>
              <a:t>!</a:t>
            </a:r>
          </a:p>
          <a:p>
            <a:pPr lvl="1"/>
            <a:r>
              <a:rPr lang="sv-SE" sz="2000" dirty="0" err="1">
                <a:latin typeface="+mj-lt"/>
              </a:rPr>
              <a:t>Integrate</a:t>
            </a:r>
            <a:r>
              <a:rPr lang="sv-SE" sz="2000" dirty="0">
                <a:latin typeface="+mj-lt"/>
              </a:rPr>
              <a:t> </a:t>
            </a:r>
            <a:r>
              <a:rPr lang="sv-SE" sz="2000" dirty="0" err="1">
                <a:latin typeface="+mj-lt"/>
              </a:rPr>
              <a:t>more</a:t>
            </a:r>
            <a:r>
              <a:rPr lang="sv-SE" sz="2000" dirty="0">
                <a:latin typeface="+mj-lt"/>
              </a:rPr>
              <a:t> </a:t>
            </a:r>
            <a:r>
              <a:rPr lang="sv-SE" sz="2000" dirty="0" err="1">
                <a:latin typeface="+mj-lt"/>
              </a:rPr>
              <a:t>with</a:t>
            </a:r>
            <a:r>
              <a:rPr lang="sv-SE" sz="2000" dirty="0">
                <a:latin typeface="+mj-lt"/>
              </a:rPr>
              <a:t> the </a:t>
            </a:r>
            <a:r>
              <a:rPr lang="sv-SE" sz="2000" dirty="0" err="1">
                <a:latin typeface="+mj-lt"/>
              </a:rPr>
              <a:t>verticals</a:t>
            </a:r>
            <a:r>
              <a:rPr lang="sv-SE" sz="2000" dirty="0">
                <a:latin typeface="+mj-lt"/>
              </a:rPr>
              <a:t> to show the </a:t>
            </a:r>
            <a:r>
              <a:rPr lang="sv-SE" sz="2000" dirty="0" err="1">
                <a:latin typeface="+mj-lt"/>
              </a:rPr>
              <a:t>benefits</a:t>
            </a:r>
            <a:r>
              <a:rPr lang="sv-SE" sz="2000" dirty="0">
                <a:latin typeface="+mj-lt"/>
              </a:rPr>
              <a:t> </a:t>
            </a:r>
            <a:r>
              <a:rPr lang="sv-SE" sz="2000" dirty="0" err="1">
                <a:latin typeface="+mj-lt"/>
              </a:rPr>
              <a:t>of</a:t>
            </a:r>
            <a:r>
              <a:rPr lang="sv-SE" sz="2000" dirty="0">
                <a:latin typeface="+mj-lt"/>
              </a:rPr>
              <a:t> </a:t>
            </a:r>
            <a:r>
              <a:rPr lang="sv-SE" sz="2000" dirty="0" err="1">
                <a:latin typeface="+mj-lt"/>
              </a:rPr>
              <a:t>using</a:t>
            </a:r>
            <a:r>
              <a:rPr lang="sv-SE" sz="2000" dirty="0">
                <a:latin typeface="+mj-lt"/>
              </a:rPr>
              <a:t> ICT.</a:t>
            </a:r>
          </a:p>
          <a:p>
            <a:pPr lvl="1"/>
            <a:r>
              <a:rPr lang="sv-SE" sz="2000" dirty="0" err="1">
                <a:latin typeface="+mj-lt"/>
              </a:rPr>
              <a:t>Collaborate</a:t>
            </a:r>
            <a:r>
              <a:rPr lang="sv-SE" sz="2000" dirty="0">
                <a:latin typeface="+mj-lt"/>
              </a:rPr>
              <a:t> </a:t>
            </a:r>
            <a:r>
              <a:rPr lang="sv-SE" sz="2000" dirty="0" err="1">
                <a:latin typeface="+mj-lt"/>
              </a:rPr>
              <a:t>earlier</a:t>
            </a:r>
            <a:r>
              <a:rPr lang="sv-SE" sz="2000" dirty="0">
                <a:latin typeface="+mj-lt"/>
              </a:rPr>
              <a:t>.</a:t>
            </a:r>
          </a:p>
        </p:txBody>
      </p:sp>
    </p:spTree>
    <p:extLst>
      <p:ext uri="{BB962C8B-B14F-4D97-AF65-F5344CB8AC3E}">
        <p14:creationId xmlns:p14="http://schemas.microsoft.com/office/powerpoint/2010/main" val="308673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349555" y="437800"/>
            <a:ext cx="10527451" cy="1140607"/>
          </a:xfrm>
        </p:spPr>
        <p:txBody>
          <a:bodyPr/>
          <a:lstStyle/>
          <a:p>
            <a:r>
              <a:rPr lang="en-GB" b="1" dirty="0"/>
              <a:t>Session 3: </a:t>
            </a:r>
            <a:r>
              <a:rPr lang="en-US" b="1" dirty="0"/>
              <a:t>Technical Standards to Support Metaverse/XR </a:t>
            </a:r>
            <a:br>
              <a:rPr lang="en-US" b="1" dirty="0"/>
            </a:b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5</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r>
              <a:rPr lang="en-US" sz="1800" b="1" kern="0" dirty="0">
                <a:solidFill>
                  <a:srgbClr val="2F5496"/>
                </a:solidFill>
                <a:latin typeface="Calibri Light" panose="020F0302020204030204" pitchFamily="34" charset="0"/>
                <a:cs typeface="Times New Roman" panose="02020603050405020304" pitchFamily="18" charset="0"/>
              </a:rPr>
              <a:t>Summary</a:t>
            </a:r>
          </a:p>
          <a:p>
            <a:pPr lvl="1"/>
            <a:r>
              <a:rPr lang="sv-SE" sz="2000" dirty="0">
                <a:latin typeface="+mj-lt"/>
              </a:rPr>
              <a:t>Common definitions </a:t>
            </a:r>
            <a:r>
              <a:rPr lang="sv-SE" sz="2000" dirty="0" err="1">
                <a:latin typeface="+mj-lt"/>
              </a:rPr>
              <a:t>can</a:t>
            </a:r>
            <a:r>
              <a:rPr lang="sv-SE" sz="2000" dirty="0">
                <a:latin typeface="+mj-lt"/>
              </a:rPr>
              <a:t> help, </a:t>
            </a:r>
            <a:r>
              <a:rPr lang="sv-SE" sz="2000" dirty="0" err="1">
                <a:latin typeface="+mj-lt"/>
              </a:rPr>
              <a:t>but</a:t>
            </a:r>
            <a:r>
              <a:rPr lang="sv-SE" sz="2000" dirty="0">
                <a:latin typeface="+mj-lt"/>
              </a:rPr>
              <a:t> </a:t>
            </a:r>
            <a:r>
              <a:rPr lang="sv-SE" sz="2000" dirty="0" err="1">
                <a:latin typeface="+mj-lt"/>
              </a:rPr>
              <a:t>maybe</a:t>
            </a:r>
            <a:r>
              <a:rPr lang="sv-SE" sz="2000" dirty="0">
                <a:latin typeface="+mj-lt"/>
              </a:rPr>
              <a:t> </a:t>
            </a:r>
            <a:r>
              <a:rPr lang="sv-SE" sz="2000" dirty="0" err="1">
                <a:latin typeface="+mj-lt"/>
              </a:rPr>
              <a:t>one</a:t>
            </a:r>
            <a:r>
              <a:rPr lang="sv-SE" sz="2000" dirty="0">
                <a:latin typeface="+mj-lt"/>
              </a:rPr>
              <a:t>-</a:t>
            </a:r>
            <a:r>
              <a:rPr lang="sv-SE" sz="2000" dirty="0" err="1">
                <a:latin typeface="+mj-lt"/>
              </a:rPr>
              <a:t>size</a:t>
            </a:r>
            <a:r>
              <a:rPr lang="sv-SE" sz="2000" dirty="0">
                <a:latin typeface="+mj-lt"/>
              </a:rPr>
              <a:t>-</a:t>
            </a:r>
            <a:r>
              <a:rPr lang="sv-SE" sz="2000" dirty="0" err="1">
                <a:latin typeface="+mj-lt"/>
              </a:rPr>
              <a:t>does</a:t>
            </a:r>
            <a:r>
              <a:rPr lang="sv-SE" sz="2000" dirty="0">
                <a:latin typeface="+mj-lt"/>
              </a:rPr>
              <a:t>-not-fit-all</a:t>
            </a:r>
          </a:p>
          <a:p>
            <a:pPr lvl="1"/>
            <a:r>
              <a:rPr lang="sv-SE" sz="2000" dirty="0">
                <a:latin typeface="+mj-lt"/>
              </a:rPr>
              <a:t>Different </a:t>
            </a:r>
            <a:r>
              <a:rPr lang="sv-SE" sz="2000" dirty="0" err="1">
                <a:latin typeface="+mj-lt"/>
              </a:rPr>
              <a:t>types</a:t>
            </a:r>
            <a:r>
              <a:rPr lang="sv-SE" sz="2000" dirty="0">
                <a:latin typeface="+mj-lt"/>
              </a:rPr>
              <a:t> (</a:t>
            </a:r>
            <a:r>
              <a:rPr lang="sv-SE" sz="2000" dirty="0" err="1">
                <a:latin typeface="+mj-lt"/>
              </a:rPr>
              <a:t>consumer</a:t>
            </a:r>
            <a:r>
              <a:rPr lang="sv-SE" sz="2000" dirty="0">
                <a:latin typeface="+mj-lt"/>
              </a:rPr>
              <a:t>, </a:t>
            </a:r>
            <a:r>
              <a:rPr lang="sv-SE" sz="2000" dirty="0" err="1">
                <a:latin typeface="+mj-lt"/>
              </a:rPr>
              <a:t>industrial</a:t>
            </a:r>
            <a:r>
              <a:rPr lang="sv-SE" sz="2000" dirty="0">
                <a:latin typeface="+mj-lt"/>
              </a:rPr>
              <a:t>, business/e-</a:t>
            </a:r>
            <a:r>
              <a:rPr lang="sv-SE" sz="2000" dirty="0" err="1">
                <a:latin typeface="+mj-lt"/>
              </a:rPr>
              <a:t>commerce</a:t>
            </a:r>
            <a:r>
              <a:rPr lang="sv-SE" sz="2000" dirty="0">
                <a:latin typeface="+mj-lt"/>
              </a:rPr>
              <a:t>, </a:t>
            </a:r>
            <a:r>
              <a:rPr lang="sv-SE" sz="2000" dirty="0" err="1">
                <a:latin typeface="+mj-lt"/>
              </a:rPr>
              <a:t>governmental</a:t>
            </a:r>
            <a:r>
              <a:rPr lang="sv-SE" sz="2000" dirty="0">
                <a:latin typeface="+mj-lt"/>
              </a:rPr>
              <a:t>, …) </a:t>
            </a:r>
            <a:r>
              <a:rPr lang="sv-SE" sz="2000" dirty="0" err="1">
                <a:latin typeface="+mj-lt"/>
              </a:rPr>
              <a:t>of</a:t>
            </a:r>
            <a:r>
              <a:rPr lang="sv-SE" sz="2000" dirty="0">
                <a:latin typeface="+mj-lt"/>
              </a:rPr>
              <a:t> </a:t>
            </a:r>
            <a:r>
              <a:rPr lang="sv-SE" sz="2000" dirty="0" err="1">
                <a:latin typeface="+mj-lt"/>
              </a:rPr>
              <a:t>metaverse</a:t>
            </a:r>
            <a:r>
              <a:rPr lang="sv-SE" sz="2000" dirty="0">
                <a:latin typeface="+mj-lt"/>
              </a:rPr>
              <a:t> and </a:t>
            </a:r>
            <a:r>
              <a:rPr lang="sv-SE" sz="2000" dirty="0" err="1">
                <a:latin typeface="+mj-lt"/>
              </a:rPr>
              <a:t>more</a:t>
            </a:r>
            <a:r>
              <a:rPr lang="sv-SE" sz="2000" dirty="0">
                <a:latin typeface="+mj-lt"/>
              </a:rPr>
              <a:t> </a:t>
            </a:r>
            <a:r>
              <a:rPr lang="sv-SE" sz="2000" dirty="0" err="1">
                <a:latin typeface="+mj-lt"/>
              </a:rPr>
              <a:t>than</a:t>
            </a:r>
            <a:r>
              <a:rPr lang="sv-SE" sz="2000" dirty="0">
                <a:latin typeface="+mj-lt"/>
              </a:rPr>
              <a:t> </a:t>
            </a:r>
            <a:r>
              <a:rPr lang="sv-SE" sz="2000" dirty="0" err="1">
                <a:latin typeface="+mj-lt"/>
              </a:rPr>
              <a:t>one</a:t>
            </a:r>
            <a:r>
              <a:rPr lang="sv-SE" sz="2000" dirty="0">
                <a:latin typeface="+mj-lt"/>
              </a:rPr>
              <a:t> </a:t>
            </a:r>
            <a:r>
              <a:rPr lang="sv-SE" sz="2000" dirty="0" err="1">
                <a:latin typeface="+mj-lt"/>
              </a:rPr>
              <a:t>metaverse</a:t>
            </a:r>
            <a:r>
              <a:rPr lang="sv-SE" sz="2000" dirty="0">
                <a:latin typeface="+mj-lt"/>
              </a:rPr>
              <a:t> </a:t>
            </a:r>
            <a:r>
              <a:rPr lang="sv-SE" sz="2000" dirty="0" err="1">
                <a:latin typeface="+mj-lt"/>
              </a:rPr>
              <a:t>of</a:t>
            </a:r>
            <a:r>
              <a:rPr lang="sv-SE" sz="2000" dirty="0">
                <a:latin typeface="+mj-lt"/>
              </a:rPr>
              <a:t> the different </a:t>
            </a:r>
            <a:r>
              <a:rPr lang="sv-SE" sz="2000" dirty="0" err="1">
                <a:latin typeface="+mj-lt"/>
              </a:rPr>
              <a:t>types</a:t>
            </a:r>
            <a:r>
              <a:rPr lang="sv-SE" sz="2000" dirty="0">
                <a:latin typeface="+mj-lt"/>
              </a:rPr>
              <a:t> as </a:t>
            </a:r>
            <a:r>
              <a:rPr lang="sv-SE" sz="2000" dirty="0" err="1">
                <a:latin typeface="+mj-lt"/>
              </a:rPr>
              <a:t>well</a:t>
            </a:r>
            <a:r>
              <a:rPr lang="sv-SE" sz="2000" dirty="0">
                <a:latin typeface="+mj-lt"/>
              </a:rPr>
              <a:t> as different </a:t>
            </a:r>
            <a:r>
              <a:rPr lang="sv-SE" sz="2000" dirty="0" err="1">
                <a:latin typeface="+mj-lt"/>
              </a:rPr>
              <a:t>levels</a:t>
            </a:r>
            <a:r>
              <a:rPr lang="sv-SE" sz="2000" dirty="0">
                <a:latin typeface="+mj-lt"/>
              </a:rPr>
              <a:t> </a:t>
            </a:r>
            <a:r>
              <a:rPr lang="sv-SE" sz="2000" dirty="0" err="1">
                <a:latin typeface="+mj-lt"/>
              </a:rPr>
              <a:t>of</a:t>
            </a:r>
            <a:r>
              <a:rPr lang="sv-SE" sz="2000" dirty="0">
                <a:latin typeface="+mj-lt"/>
              </a:rPr>
              <a:t> </a:t>
            </a:r>
            <a:r>
              <a:rPr lang="sv-SE" sz="2000" dirty="0" err="1">
                <a:latin typeface="+mj-lt"/>
              </a:rPr>
              <a:t>Metaverse</a:t>
            </a:r>
            <a:endParaRPr lang="sv-SE" sz="2000" dirty="0">
              <a:latin typeface="+mj-lt"/>
            </a:endParaRPr>
          </a:p>
          <a:p>
            <a:pPr lvl="1"/>
            <a:r>
              <a:rPr lang="sv-SE" sz="2000" dirty="0" err="1">
                <a:latin typeface="+mj-lt"/>
              </a:rPr>
              <a:t>Interoperability</a:t>
            </a:r>
            <a:r>
              <a:rPr lang="sv-SE" sz="2000" dirty="0">
                <a:latin typeface="+mj-lt"/>
              </a:rPr>
              <a:t> </a:t>
            </a:r>
            <a:r>
              <a:rPr lang="sv-SE" sz="2000" dirty="0" err="1">
                <a:latin typeface="+mj-lt"/>
              </a:rPr>
              <a:t>between</a:t>
            </a:r>
            <a:r>
              <a:rPr lang="sv-SE" sz="2000" dirty="0">
                <a:latin typeface="+mj-lt"/>
              </a:rPr>
              <a:t> the different </a:t>
            </a:r>
            <a:r>
              <a:rPr lang="sv-SE" sz="2000" dirty="0" err="1">
                <a:latin typeface="+mj-lt"/>
              </a:rPr>
              <a:t>metaverses</a:t>
            </a:r>
            <a:r>
              <a:rPr lang="sv-SE" sz="2000" dirty="0">
                <a:latin typeface="+mj-lt"/>
              </a:rPr>
              <a:t> </a:t>
            </a:r>
            <a:r>
              <a:rPr lang="sv-SE" sz="2000" dirty="0" err="1">
                <a:latin typeface="+mj-lt"/>
              </a:rPr>
              <a:t>required</a:t>
            </a:r>
            <a:r>
              <a:rPr lang="sv-SE" sz="2000" dirty="0">
                <a:latin typeface="+mj-lt"/>
              </a:rPr>
              <a:t> (</a:t>
            </a:r>
            <a:r>
              <a:rPr lang="sv-SE" sz="2000" dirty="0" err="1">
                <a:latin typeface="+mj-lt"/>
              </a:rPr>
              <a:t>e.g</a:t>
            </a:r>
            <a:r>
              <a:rPr lang="sv-SE" sz="2000" dirty="0">
                <a:latin typeface="+mj-lt"/>
              </a:rPr>
              <a:t>. </a:t>
            </a:r>
            <a:r>
              <a:rPr lang="sv-SE" sz="2000" dirty="0" err="1">
                <a:latin typeface="+mj-lt"/>
              </a:rPr>
              <a:t>ommon</a:t>
            </a:r>
            <a:r>
              <a:rPr lang="sv-SE" sz="2000" dirty="0">
                <a:latin typeface="+mj-lt"/>
              </a:rPr>
              <a:t> </a:t>
            </a:r>
            <a:r>
              <a:rPr lang="sv-SE" sz="2000" dirty="0" err="1">
                <a:latin typeface="+mj-lt"/>
              </a:rPr>
              <a:t>avatars</a:t>
            </a:r>
            <a:r>
              <a:rPr lang="sv-SE" sz="2000" dirty="0">
                <a:latin typeface="+mj-lt"/>
              </a:rPr>
              <a:t> </a:t>
            </a:r>
            <a:r>
              <a:rPr lang="sv-SE" sz="2000" dirty="0" err="1">
                <a:latin typeface="+mj-lt"/>
              </a:rPr>
              <a:t>across</a:t>
            </a:r>
            <a:r>
              <a:rPr lang="sv-SE" sz="2000" dirty="0">
                <a:latin typeface="+mj-lt"/>
              </a:rPr>
              <a:t> the </a:t>
            </a:r>
            <a:r>
              <a:rPr lang="sv-SE" sz="2000" dirty="0" err="1">
                <a:latin typeface="+mj-lt"/>
              </a:rPr>
              <a:t>metaverses</a:t>
            </a:r>
            <a:r>
              <a:rPr lang="sv-SE" sz="2000" dirty="0">
                <a:latin typeface="+mj-lt"/>
              </a:rPr>
              <a:t>)</a:t>
            </a:r>
          </a:p>
          <a:p>
            <a:pPr lvl="1"/>
            <a:r>
              <a:rPr lang="sv-SE" sz="2000" dirty="0" err="1">
                <a:latin typeface="+mj-lt"/>
              </a:rPr>
              <a:t>Privacy</a:t>
            </a:r>
            <a:r>
              <a:rPr lang="sv-SE" sz="2000" dirty="0">
                <a:latin typeface="+mj-lt"/>
              </a:rPr>
              <a:t> &amp; </a:t>
            </a:r>
            <a:r>
              <a:rPr lang="sv-SE" sz="2000" dirty="0" err="1">
                <a:latin typeface="+mj-lt"/>
              </a:rPr>
              <a:t>Safety</a:t>
            </a:r>
            <a:r>
              <a:rPr lang="sv-SE" sz="2000" dirty="0">
                <a:latin typeface="+mj-lt"/>
              </a:rPr>
              <a:t> </a:t>
            </a:r>
            <a:r>
              <a:rPr lang="sv-SE" sz="2000" dirty="0" err="1">
                <a:latin typeface="+mj-lt"/>
              </a:rPr>
              <a:t>are</a:t>
            </a:r>
            <a:r>
              <a:rPr lang="sv-SE" sz="2000" dirty="0">
                <a:latin typeface="+mj-lt"/>
              </a:rPr>
              <a:t> </a:t>
            </a:r>
            <a:r>
              <a:rPr lang="sv-SE" sz="2000" dirty="0" err="1">
                <a:latin typeface="+mj-lt"/>
              </a:rPr>
              <a:t>important</a:t>
            </a:r>
            <a:r>
              <a:rPr lang="sv-SE" sz="2000" dirty="0">
                <a:latin typeface="+mj-lt"/>
              </a:rPr>
              <a:t> </a:t>
            </a:r>
            <a:r>
              <a:rPr lang="sv-SE" sz="2000" dirty="0" err="1">
                <a:latin typeface="+mj-lt"/>
              </a:rPr>
              <a:t>aspects</a:t>
            </a:r>
            <a:r>
              <a:rPr lang="sv-SE" sz="2000" dirty="0">
                <a:latin typeface="+mj-lt"/>
              </a:rPr>
              <a:t> </a:t>
            </a:r>
            <a:r>
              <a:rPr lang="sv-SE" sz="2000" dirty="0" err="1">
                <a:latin typeface="+mj-lt"/>
              </a:rPr>
              <a:t>of</a:t>
            </a:r>
            <a:r>
              <a:rPr lang="sv-SE" sz="2000" dirty="0">
                <a:latin typeface="+mj-lt"/>
              </a:rPr>
              <a:t> the </a:t>
            </a:r>
            <a:r>
              <a:rPr lang="sv-SE" sz="2000" dirty="0" err="1">
                <a:latin typeface="+mj-lt"/>
              </a:rPr>
              <a:t>Metaverse</a:t>
            </a:r>
            <a:r>
              <a:rPr lang="sv-SE" sz="2000" dirty="0">
                <a:latin typeface="+mj-lt"/>
              </a:rPr>
              <a:t> (</a:t>
            </a:r>
            <a:r>
              <a:rPr lang="sv-SE" sz="2000" dirty="0" err="1">
                <a:latin typeface="+mj-lt"/>
              </a:rPr>
              <a:t>e.g</a:t>
            </a:r>
            <a:r>
              <a:rPr lang="sv-SE" sz="2000" dirty="0">
                <a:latin typeface="+mj-lt"/>
              </a:rPr>
              <a:t>. </a:t>
            </a:r>
            <a:r>
              <a:rPr lang="sv-SE" sz="2000" dirty="0" err="1">
                <a:latin typeface="+mj-lt"/>
              </a:rPr>
              <a:t>protection</a:t>
            </a:r>
            <a:r>
              <a:rPr lang="sv-SE" sz="2000" dirty="0">
                <a:latin typeface="+mj-lt"/>
              </a:rPr>
              <a:t> </a:t>
            </a:r>
            <a:r>
              <a:rPr lang="sv-SE" sz="2000" dirty="0" err="1">
                <a:latin typeface="+mj-lt"/>
              </a:rPr>
              <a:t>of</a:t>
            </a:r>
            <a:r>
              <a:rPr lang="sv-SE" sz="2000" dirty="0">
                <a:latin typeface="+mj-lt"/>
              </a:rPr>
              <a:t> </a:t>
            </a:r>
            <a:r>
              <a:rPr lang="sv-SE" sz="2000" dirty="0" err="1">
                <a:latin typeface="+mj-lt"/>
              </a:rPr>
              <a:t>children</a:t>
            </a:r>
            <a:r>
              <a:rPr lang="sv-SE" sz="2000" dirty="0">
                <a:latin typeface="+mj-lt"/>
              </a:rPr>
              <a:t>)</a:t>
            </a:r>
          </a:p>
          <a:p>
            <a:pPr lvl="1"/>
            <a:r>
              <a:rPr lang="sv-SE" sz="2000" dirty="0" err="1">
                <a:latin typeface="+mj-lt"/>
              </a:rPr>
              <a:t>Ethical</a:t>
            </a:r>
            <a:r>
              <a:rPr lang="sv-SE" sz="2000" dirty="0">
                <a:latin typeface="+mj-lt"/>
              </a:rPr>
              <a:t> </a:t>
            </a:r>
            <a:r>
              <a:rPr lang="sv-SE" sz="2000" dirty="0" err="1">
                <a:latin typeface="+mj-lt"/>
              </a:rPr>
              <a:t>aspects</a:t>
            </a:r>
            <a:r>
              <a:rPr lang="sv-SE" sz="2000" dirty="0">
                <a:latin typeface="+mj-lt"/>
              </a:rPr>
              <a:t> </a:t>
            </a:r>
            <a:r>
              <a:rPr lang="sv-SE" sz="2000" dirty="0" err="1">
                <a:latin typeface="+mj-lt"/>
              </a:rPr>
              <a:t>need</a:t>
            </a:r>
            <a:r>
              <a:rPr lang="sv-SE" sz="2000" dirty="0">
                <a:latin typeface="+mj-lt"/>
              </a:rPr>
              <a:t> to be </a:t>
            </a:r>
            <a:r>
              <a:rPr lang="sv-SE" sz="2000" dirty="0" err="1">
                <a:latin typeface="+mj-lt"/>
              </a:rPr>
              <a:t>considered</a:t>
            </a:r>
            <a:endParaRPr lang="sv-SE" sz="2000" dirty="0">
              <a:latin typeface="+mj-lt"/>
            </a:endParaRPr>
          </a:p>
          <a:p>
            <a:pPr lvl="1"/>
            <a:r>
              <a:rPr lang="sv-SE" sz="2000" dirty="0" err="1">
                <a:latin typeface="+mj-lt"/>
              </a:rPr>
              <a:t>Metaverse</a:t>
            </a:r>
            <a:r>
              <a:rPr lang="sv-SE" sz="2000" dirty="0">
                <a:latin typeface="+mj-lt"/>
              </a:rPr>
              <a:t> is a long-term </a:t>
            </a:r>
            <a:r>
              <a:rPr lang="sv-SE" sz="2000" dirty="0" err="1">
                <a:latin typeface="+mj-lt"/>
              </a:rPr>
              <a:t>project</a:t>
            </a:r>
            <a:r>
              <a:rPr lang="sv-SE" sz="2000" dirty="0">
                <a:latin typeface="+mj-lt"/>
              </a:rPr>
              <a:t> (not just a hype)</a:t>
            </a:r>
          </a:p>
          <a:p>
            <a:pPr lvl="1"/>
            <a:r>
              <a:rPr lang="sv-SE" sz="2000" dirty="0" err="1">
                <a:latin typeface="+mj-lt"/>
              </a:rPr>
              <a:t>Collaboration</a:t>
            </a:r>
            <a:r>
              <a:rPr lang="sv-SE" sz="2000" dirty="0">
                <a:latin typeface="+mj-lt"/>
              </a:rPr>
              <a:t> is </a:t>
            </a:r>
            <a:r>
              <a:rPr lang="sv-SE" sz="2000" dirty="0" err="1">
                <a:latin typeface="+mj-lt"/>
              </a:rPr>
              <a:t>needed</a:t>
            </a:r>
            <a:r>
              <a:rPr lang="sv-SE" sz="2000" dirty="0">
                <a:latin typeface="+mj-lt"/>
              </a:rPr>
              <a:t> </a:t>
            </a:r>
            <a:r>
              <a:rPr lang="sv-SE" sz="2000" dirty="0" err="1">
                <a:latin typeface="+mj-lt"/>
              </a:rPr>
              <a:t>e.g</a:t>
            </a:r>
            <a:r>
              <a:rPr lang="sv-SE" sz="2000" dirty="0">
                <a:latin typeface="+mj-lt"/>
              </a:rPr>
              <a:t>. on the </a:t>
            </a:r>
            <a:r>
              <a:rPr lang="sv-SE" sz="2000" dirty="0" err="1">
                <a:latin typeface="+mj-lt"/>
              </a:rPr>
              <a:t>topic</a:t>
            </a:r>
            <a:r>
              <a:rPr lang="sv-SE" sz="2000" dirty="0">
                <a:latin typeface="+mj-lt"/>
              </a:rPr>
              <a:t> </a:t>
            </a:r>
            <a:r>
              <a:rPr lang="sv-SE" sz="2000" dirty="0" err="1">
                <a:latin typeface="+mj-lt"/>
              </a:rPr>
              <a:t>secure</a:t>
            </a:r>
            <a:r>
              <a:rPr lang="sv-SE" sz="2000" dirty="0">
                <a:latin typeface="+mj-lt"/>
              </a:rPr>
              <a:t> </a:t>
            </a:r>
            <a:r>
              <a:rPr lang="sv-SE" sz="2000" dirty="0" err="1">
                <a:latin typeface="+mj-lt"/>
              </a:rPr>
              <a:t>metaverse</a:t>
            </a:r>
            <a:endParaRPr lang="sv-SE" sz="2000" dirty="0">
              <a:latin typeface="+mj-lt"/>
            </a:endParaRPr>
          </a:p>
          <a:p>
            <a:pPr lvl="1"/>
            <a:r>
              <a:rPr lang="sv-SE" sz="2000" dirty="0">
                <a:latin typeface="+mj-lt"/>
              </a:rPr>
              <a:t>How to </a:t>
            </a:r>
            <a:r>
              <a:rPr lang="sv-SE" sz="2000" dirty="0" err="1">
                <a:latin typeface="+mj-lt"/>
              </a:rPr>
              <a:t>regulate</a:t>
            </a:r>
            <a:r>
              <a:rPr lang="sv-SE" sz="2000" dirty="0">
                <a:latin typeface="+mj-lt"/>
              </a:rPr>
              <a:t> the </a:t>
            </a:r>
            <a:r>
              <a:rPr lang="sv-SE" sz="2000" dirty="0" err="1">
                <a:latin typeface="+mj-lt"/>
              </a:rPr>
              <a:t>Metaverse</a:t>
            </a:r>
            <a:r>
              <a:rPr lang="sv-SE" sz="2000" dirty="0">
                <a:latin typeface="+mj-lt"/>
              </a:rPr>
              <a:t>?</a:t>
            </a:r>
          </a:p>
          <a:p>
            <a:pPr lvl="1"/>
            <a:r>
              <a:rPr lang="sv-SE" sz="2000" dirty="0" err="1">
                <a:latin typeface="+mj-lt"/>
              </a:rPr>
              <a:t>Sustainability</a:t>
            </a:r>
            <a:r>
              <a:rPr lang="sv-SE" sz="2000" dirty="0">
                <a:latin typeface="+mj-lt"/>
              </a:rPr>
              <a:t> </a:t>
            </a:r>
            <a:r>
              <a:rPr lang="sv-SE" sz="2000" dirty="0" err="1">
                <a:latin typeface="+mj-lt"/>
              </a:rPr>
              <a:t>aspects</a:t>
            </a:r>
            <a:r>
              <a:rPr lang="sv-SE" sz="2000" dirty="0">
                <a:latin typeface="+mj-lt"/>
              </a:rPr>
              <a:t> </a:t>
            </a:r>
            <a:r>
              <a:rPr lang="sv-SE" sz="2000" dirty="0" err="1">
                <a:latin typeface="+mj-lt"/>
              </a:rPr>
              <a:t>of</a:t>
            </a:r>
            <a:r>
              <a:rPr lang="sv-SE" sz="2000" dirty="0">
                <a:latin typeface="+mj-lt"/>
              </a:rPr>
              <a:t> </a:t>
            </a:r>
            <a:r>
              <a:rPr lang="sv-SE" sz="2000" dirty="0" err="1">
                <a:latin typeface="+mj-lt"/>
              </a:rPr>
              <a:t>Metaverse</a:t>
            </a:r>
            <a:r>
              <a:rPr lang="sv-SE" sz="2000" dirty="0">
                <a:latin typeface="+mj-lt"/>
              </a:rPr>
              <a:t> – </a:t>
            </a:r>
            <a:r>
              <a:rPr lang="sv-SE" sz="2000" dirty="0" err="1">
                <a:latin typeface="+mj-lt"/>
              </a:rPr>
              <a:t>where</a:t>
            </a:r>
            <a:r>
              <a:rPr lang="sv-SE" sz="2000" dirty="0">
                <a:latin typeface="+mj-lt"/>
              </a:rPr>
              <a:t> </a:t>
            </a:r>
            <a:r>
              <a:rPr lang="sv-SE" sz="2000" dirty="0" err="1">
                <a:latin typeface="+mj-lt"/>
              </a:rPr>
              <a:t>are</a:t>
            </a:r>
            <a:r>
              <a:rPr lang="sv-SE" sz="2000" dirty="0">
                <a:latin typeface="+mj-lt"/>
              </a:rPr>
              <a:t> the </a:t>
            </a:r>
            <a:r>
              <a:rPr lang="sv-SE" sz="2000" dirty="0" err="1">
                <a:latin typeface="+mj-lt"/>
              </a:rPr>
              <a:t>gains</a:t>
            </a:r>
            <a:r>
              <a:rPr lang="sv-SE" sz="2000" dirty="0">
                <a:latin typeface="+mj-lt"/>
              </a:rPr>
              <a:t>?</a:t>
            </a:r>
          </a:p>
          <a:p>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sv-SE" sz="2000" dirty="0" err="1">
                <a:latin typeface="+mj-lt"/>
              </a:rPr>
              <a:t>Collaborate</a:t>
            </a:r>
            <a:r>
              <a:rPr lang="sv-SE" sz="2000" dirty="0">
                <a:latin typeface="+mj-lt"/>
              </a:rPr>
              <a:t> </a:t>
            </a:r>
            <a:r>
              <a:rPr lang="sv-SE" sz="2000" dirty="0" err="1">
                <a:latin typeface="+mj-lt"/>
              </a:rPr>
              <a:t>continuously</a:t>
            </a:r>
            <a:r>
              <a:rPr lang="sv-SE" sz="2000" dirty="0">
                <a:latin typeface="+mj-lt"/>
              </a:rPr>
              <a:t> to </a:t>
            </a:r>
            <a:r>
              <a:rPr lang="sv-SE" sz="2000" dirty="0" err="1">
                <a:latin typeface="+mj-lt"/>
              </a:rPr>
              <a:t>share</a:t>
            </a:r>
            <a:r>
              <a:rPr lang="sv-SE" sz="2000" dirty="0">
                <a:latin typeface="+mj-lt"/>
              </a:rPr>
              <a:t> information </a:t>
            </a:r>
            <a:r>
              <a:rPr lang="sv-SE" sz="2000" dirty="0" err="1">
                <a:latin typeface="+mj-lt"/>
              </a:rPr>
              <a:t>e.g</a:t>
            </a:r>
            <a:r>
              <a:rPr lang="sv-SE" sz="2000" dirty="0">
                <a:latin typeface="+mj-lt"/>
              </a:rPr>
              <a:t>. to </a:t>
            </a:r>
            <a:r>
              <a:rPr lang="sv-SE" sz="2000" dirty="0" err="1">
                <a:latin typeface="+mj-lt"/>
              </a:rPr>
              <a:t>use</a:t>
            </a:r>
            <a:r>
              <a:rPr lang="sv-SE" sz="2000" dirty="0">
                <a:latin typeface="+mj-lt"/>
              </a:rPr>
              <a:t> in gap analysis  </a:t>
            </a:r>
          </a:p>
        </p:txBody>
      </p:sp>
    </p:spTree>
    <p:extLst>
      <p:ext uri="{BB962C8B-B14F-4D97-AF65-F5344CB8AC3E}">
        <p14:creationId xmlns:p14="http://schemas.microsoft.com/office/powerpoint/2010/main" val="21869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8F39AA-73A7-DC94-9D66-0E348E8D459E}"/>
              </a:ext>
            </a:extLst>
          </p:cNvPr>
          <p:cNvSpPr>
            <a:spLocks noGrp="1"/>
          </p:cNvSpPr>
          <p:nvPr>
            <p:ph type="title"/>
          </p:nvPr>
        </p:nvSpPr>
        <p:spPr>
          <a:xfrm>
            <a:off x="5338162" y="4520418"/>
            <a:ext cx="6227053" cy="547842"/>
          </a:xfrm>
        </p:spPr>
        <p:txBody>
          <a:bodyPr/>
          <a:lstStyle/>
          <a:p>
            <a:r>
              <a:rPr lang="fr-FR" dirty="0"/>
              <a:t>Thank you for coming </a:t>
            </a:r>
            <a:br>
              <a:rPr lang="fr-FR" dirty="0"/>
            </a:br>
            <a:r>
              <a:rPr lang="fr-FR" dirty="0"/>
              <a:t>and your active contribution!</a:t>
            </a:r>
            <a:endParaRPr lang="en-US" dirty="0"/>
          </a:p>
        </p:txBody>
      </p:sp>
      <p:pic>
        <p:nvPicPr>
          <p:cNvPr id="7" name="Picture Placeholder  6">
            <a:extLst>
              <a:ext uri="{FF2B5EF4-FFF2-40B4-BE49-F238E27FC236}">
                <a16:creationId xmlns:a16="http://schemas.microsoft.com/office/drawing/2014/main" id="{A7D60263-C29A-1544-B64A-4A35646E4669}"/>
              </a:ext>
              <a:ext uri="{C183D7F6-B498-43B3-948B-1728B52AA6E4}">
                <adec:decorative xmlns:adec="http://schemas.microsoft.com/office/drawing/2017/decorative" val="1"/>
              </a:ext>
            </a:extLst>
          </p:cNvPr>
          <p:cNvPicPr>
            <a:picLocks noGrp="1" noChangeAspect="1"/>
          </p:cNvPicPr>
          <p:nvPr>
            <p:ph type="pic" sz="quarter" idx="55"/>
          </p:nvPr>
        </p:nvPicPr>
        <p:blipFill>
          <a:blip r:embed="rId3" cstate="email">
            <a:extLst>
              <a:ext uri="{28A0092B-C50C-407E-A947-70E740481C1C}">
                <a14:useLocalDpi xmlns:a14="http://schemas.microsoft.com/office/drawing/2010/main"/>
              </a:ext>
            </a:extLst>
          </a:blip>
          <a:srcRect/>
          <a:stretch/>
        </p:blipFill>
        <p:spPr/>
      </p:pic>
      <p:sp>
        <p:nvSpPr>
          <p:cNvPr id="13" name="Text Box 12">
            <a:extLst>
              <a:ext uri="{FF2B5EF4-FFF2-40B4-BE49-F238E27FC236}">
                <a16:creationId xmlns:a16="http://schemas.microsoft.com/office/drawing/2014/main" id="{99513C59-71D4-4046-9F20-062C6D94AE67}"/>
              </a:ext>
            </a:extLst>
          </p:cNvPr>
          <p:cNvSpPr txBox="1"/>
          <p:nvPr/>
        </p:nvSpPr>
        <p:spPr>
          <a:xfrm>
            <a:off x="7908712" y="6273699"/>
            <a:ext cx="1608133" cy="435760"/>
          </a:xfrm>
          <a:prstGeom prst="rect">
            <a:avLst/>
          </a:prstGeom>
          <a:noFill/>
        </p:spPr>
        <p:txBody>
          <a:bodyPr wrap="none" rtlCol="0">
            <a:spAutoFit/>
          </a:bodyPr>
          <a:lstStyle/>
          <a:p>
            <a:pPr algn="ctr">
              <a:lnSpc>
                <a:spcPct val="140000"/>
              </a:lnSpc>
            </a:pPr>
            <a:r>
              <a:rPr lang="en-US">
                <a:solidFill>
                  <a:schemeClr val="accent3"/>
                </a:solidFill>
                <a:cs typeface="Poppins" pitchFamily="2" charset="77"/>
              </a:rPr>
              <a:t>Follow us on: </a:t>
            </a:r>
          </a:p>
        </p:txBody>
      </p:sp>
      <p:pic>
        <p:nvPicPr>
          <p:cNvPr id="12" name="Picture 11" descr="LinkedIn Icon.">
            <a:hlinkClick r:id="rId4"/>
            <a:extLst>
              <a:ext uri="{FF2B5EF4-FFF2-40B4-BE49-F238E27FC236}">
                <a16:creationId xmlns:a16="http://schemas.microsoft.com/office/drawing/2014/main" id="{9AFABD34-EFA7-3E45-BE85-5A3BD7E7BD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1477" y="6385828"/>
            <a:ext cx="288000" cy="288000"/>
          </a:xfrm>
          <a:prstGeom prst="rect">
            <a:avLst/>
          </a:prstGeom>
        </p:spPr>
      </p:pic>
      <p:pic>
        <p:nvPicPr>
          <p:cNvPr id="11" name="Picture 10" descr="Facebook Icon.">
            <a:hlinkClick r:id="rId6"/>
            <a:extLst>
              <a:ext uri="{FF2B5EF4-FFF2-40B4-BE49-F238E27FC236}">
                <a16:creationId xmlns:a16="http://schemas.microsoft.com/office/drawing/2014/main" id="{26736C71-603E-044D-8C43-36A6555837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6984" y="6385828"/>
            <a:ext cx="288000" cy="288000"/>
          </a:xfrm>
          <a:prstGeom prst="rect">
            <a:avLst/>
          </a:prstGeom>
        </p:spPr>
      </p:pic>
      <p:pic>
        <p:nvPicPr>
          <p:cNvPr id="10" name="Picture 9" descr="Twitter Icon.">
            <a:hlinkClick r:id="rId8"/>
            <a:extLst>
              <a:ext uri="{FF2B5EF4-FFF2-40B4-BE49-F238E27FC236}">
                <a16:creationId xmlns:a16="http://schemas.microsoft.com/office/drawing/2014/main" id="{B23011AD-7266-6E4E-ACFD-2B619075BD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00126" y="6385828"/>
            <a:ext cx="288000" cy="288000"/>
          </a:xfrm>
          <a:prstGeom prst="rect">
            <a:avLst/>
          </a:prstGeom>
        </p:spPr>
      </p:pic>
      <p:pic>
        <p:nvPicPr>
          <p:cNvPr id="9" name="Picture 8" descr="YouTube Icon">
            <a:hlinkClick r:id="rId10"/>
            <a:extLst>
              <a:ext uri="{FF2B5EF4-FFF2-40B4-BE49-F238E27FC236}">
                <a16:creationId xmlns:a16="http://schemas.microsoft.com/office/drawing/2014/main" id="{381C725C-DE32-FD40-8418-280CA9A226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03268" y="6374662"/>
            <a:ext cx="317052" cy="317052"/>
          </a:xfrm>
          <a:prstGeom prst="rect">
            <a:avLst/>
          </a:prstGeom>
        </p:spPr>
      </p:pic>
      <p:sp>
        <p:nvSpPr>
          <p:cNvPr id="14" name="Slide Number Placeholder 5">
            <a:extLst>
              <a:ext uri="{FF2B5EF4-FFF2-40B4-BE49-F238E27FC236}">
                <a16:creationId xmlns:a16="http://schemas.microsoft.com/office/drawing/2014/main" id="{1D76A14F-0568-4520-9C8E-4A00EF4C364E}"/>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6</a:t>
            </a:fld>
            <a:endParaRPr lang="en-GB"/>
          </a:p>
        </p:txBody>
      </p:sp>
    </p:spTree>
    <p:extLst>
      <p:ext uri="{BB962C8B-B14F-4D97-AF65-F5344CB8AC3E}">
        <p14:creationId xmlns:p14="http://schemas.microsoft.com/office/powerpoint/2010/main" val="191288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C2D21F-16FA-596F-CC77-A3D750168B6A}"/>
              </a:ext>
            </a:extLst>
          </p:cNvPr>
          <p:cNvSpPr>
            <a:spLocks noGrp="1"/>
          </p:cNvSpPr>
          <p:nvPr>
            <p:ph type="title"/>
          </p:nvPr>
        </p:nvSpPr>
        <p:spPr>
          <a:xfrm>
            <a:off x="2122758" y="800737"/>
            <a:ext cx="7571353" cy="547842"/>
          </a:xfrm>
        </p:spPr>
        <p:txBody>
          <a:bodyPr/>
          <a:lstStyle/>
          <a:p>
            <a:r>
              <a:rPr lang="en-GB" b="1" noProof="0" dirty="0"/>
              <a:t>See you at the next GSC </a:t>
            </a:r>
            <a:br>
              <a:rPr lang="en-GB" b="1" noProof="0" dirty="0"/>
            </a:br>
            <a:r>
              <a:rPr lang="en-GB" b="1" noProof="0" dirty="0"/>
              <a:t>(probably around April 2025),</a:t>
            </a:r>
            <a:br>
              <a:rPr lang="en-GB" b="1" noProof="0" dirty="0"/>
            </a:br>
            <a:r>
              <a:rPr lang="en-GB" b="1" noProof="0" dirty="0"/>
              <a:t>but hear you many </a:t>
            </a:r>
            <a:r>
              <a:rPr lang="en-GB" b="1" noProof="0" dirty="0" err="1"/>
              <a:t>many</a:t>
            </a:r>
            <a:r>
              <a:rPr lang="en-GB" b="1" noProof="0" dirty="0"/>
              <a:t> times before!</a:t>
            </a:r>
            <a:br>
              <a:rPr lang="en-GB" b="1" noProof="0" dirty="0"/>
            </a:br>
            <a:r>
              <a:rPr lang="en-GB" b="1" noProof="0" dirty="0"/>
              <a:t> </a:t>
            </a:r>
          </a:p>
        </p:txBody>
      </p:sp>
      <p:pic>
        <p:nvPicPr>
          <p:cNvPr id="6" name="Picture Placeholder  5">
            <a:extLst>
              <a:ext uri="{FF2B5EF4-FFF2-40B4-BE49-F238E27FC236}">
                <a16:creationId xmlns:a16="http://schemas.microsoft.com/office/drawing/2014/main" id="{10FD3044-8F99-F34C-B9F5-03A5B4F2352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p:pic>
      <p:pic>
        <p:nvPicPr>
          <p:cNvPr id="1026" name="Picture 2" descr="Heart symbol - Wikipedia">
            <a:extLst>
              <a:ext uri="{FF2B5EF4-FFF2-40B4-BE49-F238E27FC236}">
                <a16:creationId xmlns:a16="http://schemas.microsoft.com/office/drawing/2014/main" id="{229D9DB9-EE6A-5037-4A91-67A7BF228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610" y="2246809"/>
            <a:ext cx="1754777" cy="175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30887"/>
      </p:ext>
    </p:extLst>
  </p:cSld>
  <p:clrMapOvr>
    <a:masterClrMapping/>
  </p:clrMapOvr>
</p:sld>
</file>

<file path=ppt/theme/theme1.xml><?xml version="1.0" encoding="utf-8"?>
<a:theme xmlns:a="http://schemas.openxmlformats.org/drawingml/2006/main" name="Office Theme">
  <a:themeElements>
    <a:clrScheme name="ETSI">
      <a:dk1>
        <a:srgbClr val="050D14"/>
      </a:dk1>
      <a:lt1>
        <a:srgbClr val="FFFFFF"/>
      </a:lt1>
      <a:dk2>
        <a:srgbClr val="0072AC"/>
      </a:dk2>
      <a:lt2>
        <a:srgbClr val="E5DF92"/>
      </a:lt2>
      <a:accent1>
        <a:srgbClr val="014176"/>
      </a:accent1>
      <a:accent2>
        <a:srgbClr val="9EC5DE"/>
      </a:accent2>
      <a:accent3>
        <a:srgbClr val="5E686A"/>
      </a:accent3>
      <a:accent4>
        <a:srgbClr val="DF552E"/>
      </a:accent4>
      <a:accent5>
        <a:srgbClr val="84BE42"/>
      </a:accent5>
      <a:accent6>
        <a:srgbClr val="7F4F8E"/>
      </a:accent6>
      <a:hlink>
        <a:srgbClr val="002B78"/>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Corporate_Presentation_2023.pptx" id="{80DD7675-44A5-454B-BA48-11D0F960F436}" vid="{A7A2B1AF-1C69-4505-A40C-04490406B8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TaxCatchAll xmlns="9069a6be-6d50-495c-b8b5-a075e1fb0980" xsi:nil="true"/>
    <lcf76f155ced4ddcb4097134ff3c332f xmlns="fc83f5ae-c705-442c-bbce-78d795024fac">
      <Terms xmlns="http://schemas.microsoft.com/office/infopath/2007/PartnerControls"/>
    </lcf76f155ced4ddcb4097134ff3c332f>
    <Original_x0020_owner xmlns="9069a6be-6d50-495c-b8b5-a075e1fb0980" xsi:nil="true"/>
    <_dlc_DocId xmlns="9069a6be-6d50-495c-b8b5-a075e1fb0980">ZYKYDAHJ57YP-741745085-40519</_dlc_DocId>
    <_dlc_DocIdUrl xmlns="9069a6be-6d50-495c-b8b5-a075e1fb0980">
      <Url>https://etsihq.sharepoint.com/teams/EVE/_layouts/15/DocIdRedir.aspx?ID=ZYKYDAHJ57YP-741745085-40519</Url>
      <Description>ZYKYDAHJ57YP-741745085-40519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819AA1476A1547A719BA1BEB086E8F" ma:contentTypeVersion="121" ma:contentTypeDescription="Create a new document." ma:contentTypeScope="" ma:versionID="e6a00f066ccb18f41b0b2a988eadffcf">
  <xsd:schema xmlns:xsd="http://www.w3.org/2001/XMLSchema" xmlns:xs="http://www.w3.org/2001/XMLSchema" xmlns:p="http://schemas.microsoft.com/office/2006/metadata/properties" xmlns:ns2="9069a6be-6d50-495c-b8b5-a075e1fb0980" xmlns:ns3="fc83f5ae-c705-442c-bbce-78d795024fac" targetNamespace="http://schemas.microsoft.com/office/2006/metadata/properties" ma:root="true" ma:fieldsID="c2565f27e5c0e57d83dfefcb0b732ee5" ns2:_="" ns3:_="">
    <xsd:import namespace="9069a6be-6d50-495c-b8b5-a075e1fb0980"/>
    <xsd:import namespace="fc83f5ae-c705-442c-bbce-78d795024fac"/>
    <xsd:element name="properties">
      <xsd:complexType>
        <xsd:sequence>
          <xsd:element name="documentManagement">
            <xsd:complexType>
              <xsd:all>
                <xsd:element ref="ns2:Original_x0020_owner" minOccurs="0"/>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a6be-6d50-495c-b8b5-a075e1fb0980" elementFormDefault="qualified">
    <xsd:import namespace="http://schemas.microsoft.com/office/2006/documentManagement/types"/>
    <xsd:import namespace="http://schemas.microsoft.com/office/infopath/2007/PartnerControls"/>
    <xsd:element name="Original_x0020_owner" ma:index="8" nillable="true" ma:displayName="Pre-Migration last editor" ma:description="Site Column created to preserve original value for &quot;modified by&quot; migrating to SP2013. Otherwise values referring to users that do not belong anymore to the organization would be replaced by the administrative account performing the data migration" ma:internalName="Original_x0020_owner" ma:readOnly="false">
      <xsd:simpleType>
        <xsd:restriction base="dms:Text">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39b6d8a-bb58-4b84-ae70-f9e70db0e8c2}" ma:internalName="TaxCatchAll" ma:showField="CatchAllData" ma:web="9069a6be-6d50-495c-b8b5-a075e1fb098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83f5ae-c705-442c-bbce-78d795024fa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ACEA831-7757-42F7-8C9F-798E3DC278A9}">
  <ds:schemaRefs>
    <ds:schemaRef ds:uri="http://schemas.microsoft.com/sharepoint/v3/contenttype/forms"/>
  </ds:schemaRefs>
</ds:datastoreItem>
</file>

<file path=customXml/itemProps2.xml><?xml version="1.0" encoding="utf-8"?>
<ds:datastoreItem xmlns:ds="http://schemas.openxmlformats.org/officeDocument/2006/customXml" ds:itemID="{5067EDD8-FF41-49B4-A9B9-96427DBCFD39}">
  <ds:schemaRefs>
    <ds:schemaRef ds:uri="9069a6be-6d50-495c-b8b5-a075e1fb0980"/>
    <ds:schemaRef ds:uri="http://purl.org/dc/elements/1.1/"/>
    <ds:schemaRef ds:uri="fc83f5ae-c705-442c-bbce-78d795024fac"/>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FE6EBCA-0408-46E6-AE8C-E249E4180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a6be-6d50-495c-b8b5-a075e1fb0980"/>
    <ds:schemaRef ds:uri="fc83f5ae-c705-442c-bbce-78d795024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3D1A4B-5BDA-4723-BE93-10D6AC7E77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ETSI-Corporate_Presentation_2023</Template>
  <TotalTime>157</TotalTime>
  <Words>670</Words>
  <Application>Microsoft Office PowerPoint</Application>
  <PresentationFormat>Bredbild</PresentationFormat>
  <Paragraphs>69</Paragraphs>
  <Slides>7</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Poppins</vt:lpstr>
      <vt:lpstr>Calibri Light</vt:lpstr>
      <vt:lpstr>Calibri</vt:lpstr>
      <vt:lpstr>Arial</vt:lpstr>
      <vt:lpstr>Office Theme</vt:lpstr>
      <vt:lpstr>Closure of GSC 23 - takeaways</vt:lpstr>
      <vt:lpstr>Session 1A: Value of Global Standards in the environment of global geopolitical fragmentation</vt:lpstr>
      <vt:lpstr>Session 1B: Digital Transformation </vt:lpstr>
      <vt:lpstr>Session 2: ICT Standards Enabling Global Sustainability Goals  </vt:lpstr>
      <vt:lpstr>Session 3: Technical Standards to Support Metaverse/XR   </vt:lpstr>
      <vt:lpstr>Thank you for coming  and your active contribution!</vt:lpstr>
      <vt:lpstr>See you at the next GSC  (probably around April 2025), but hear you many many times before!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ETSI at a Glance:  An introduction to a Dynamic &amp; Innovative ICT Standards Organization</dc:title>
  <dc:subject>How to use the ETSI branded presentation template.</dc:subject>
  <dc:creator>Nathalie Kounakoff</dc:creator>
  <cp:keywords>ETSI; Template; Powerpoint; brand.</cp:keywords>
  <dc:description/>
  <cp:lastModifiedBy>Bettina Funk</cp:lastModifiedBy>
  <cp:revision>10</cp:revision>
  <cp:lastPrinted>2022-07-19T10:50:26Z</cp:lastPrinted>
  <dcterms:created xsi:type="dcterms:W3CDTF">2023-03-30T06:36:38Z</dcterms:created>
  <dcterms:modified xsi:type="dcterms:W3CDTF">2023-04-27T15:24:13Z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0x01010087819AA1476A1547A719BA1BEB086E8F</vt:lpwstr>
  </property>
  <property fmtid="{D5CDD505-2E9C-101B-9397-08002B2CF9AE}" pid="3" name="MediaServiceImageTags">
    <vt:lpwstr/>
  </property>
  <property fmtid="{D5CDD505-2E9C-101B-9397-08002B2CF9AE}" pid="4" name="_dlc_DocIdItemGuid">
    <vt:lpwstr>7a207eec-6233-4fa9-aa8e-0a5fa3577931</vt:lpwstr>
  </property>
</Properties>
</file>